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AFF"/>
    <a:srgbClr val="FB89DD"/>
    <a:srgbClr val="89FB21"/>
    <a:srgbClr val="A365D1"/>
    <a:srgbClr val="F42464"/>
    <a:srgbClr val="59FD6D"/>
    <a:srgbClr val="AAE80E"/>
    <a:srgbClr val="F814BC"/>
    <a:srgbClr val="E4B50A"/>
    <a:srgbClr val="AAD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BBEF-2FB7-4B2F-9A26-D363143CBAA3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74FB-A741-47D2-924E-41082A312C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683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BBEF-2FB7-4B2F-9A26-D363143CBAA3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74FB-A741-47D2-924E-41082A312C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705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BBEF-2FB7-4B2F-9A26-D363143CBAA3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74FB-A741-47D2-924E-41082A312C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676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BBEF-2FB7-4B2F-9A26-D363143CBAA3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74FB-A741-47D2-924E-41082A312C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990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BBEF-2FB7-4B2F-9A26-D363143CBAA3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74FB-A741-47D2-924E-41082A312C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623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BBEF-2FB7-4B2F-9A26-D363143CBAA3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74FB-A741-47D2-924E-41082A312C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043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BBEF-2FB7-4B2F-9A26-D363143CBAA3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74FB-A741-47D2-924E-41082A312C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566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BBEF-2FB7-4B2F-9A26-D363143CBAA3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74FB-A741-47D2-924E-41082A312C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261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BBEF-2FB7-4B2F-9A26-D363143CBAA3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74FB-A741-47D2-924E-41082A312C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167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BBEF-2FB7-4B2F-9A26-D363143CBAA3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74FB-A741-47D2-924E-41082A312C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665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BBEF-2FB7-4B2F-9A26-D363143CBAA3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74FB-A741-47D2-924E-41082A312C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609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3BBEF-2FB7-4B2F-9A26-D363143CBAA3}" type="datetimeFigureOut">
              <a:rPr lang="th-TH" smtClean="0"/>
              <a:t>26/04/59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074FB-A741-47D2-924E-41082A312C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668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2000">
              <a:srgbClr val="FFF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195736" y="416858"/>
            <a:ext cx="66944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wallia New" pitchFamily="34" charset="-34"/>
                <a:cs typeface="Browallia New" pitchFamily="34" charset="-34"/>
              </a:rPr>
              <a:t>การใช้งานและการบำรุงรักษาคอมพิวเตอร์</a:t>
            </a:r>
            <a:endParaRPr lang="th-TH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323528" y="620688"/>
            <a:ext cx="936104" cy="93610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73000">
                <a:schemeClr val="dk1">
                  <a:shade val="93000"/>
                  <a:satMod val="13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49562" y="777644"/>
            <a:ext cx="856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rowallia New" pitchFamily="34" charset="-34"/>
                <a:cs typeface="Browallia New" pitchFamily="34" charset="-34"/>
              </a:rPr>
              <a:t>บทที่</a:t>
            </a:r>
            <a:endParaRPr lang="th-TH" sz="3600" b="1" cap="all" spc="0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143845" y="-73853"/>
            <a:ext cx="105189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all" dirty="0">
                <a:ln w="90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  <a:cs typeface="DSN Cologne" pitchFamily="2" charset="-34"/>
              </a:rPr>
              <a:t>2</a:t>
            </a:r>
            <a:endParaRPr lang="th-TH" sz="13800" b="1" cap="all" spc="0" dirty="0">
              <a:ln w="90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  <a:cs typeface="DSN Cologne" pitchFamily="2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730235" y="1363517"/>
            <a:ext cx="5040560" cy="6369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33CA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000962" y="1426815"/>
            <a:ext cx="44442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rowallia New" pitchFamily="34" charset="-34"/>
                <a:cs typeface="Browallia New" pitchFamily="34" charset="-34"/>
              </a:rPr>
              <a:t>การดูแลรักษาเครื่องคอมพิวเตอร์เบื้องต้น</a:t>
            </a:r>
            <a:endParaRPr lang="th-TH" sz="2400" b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2705257" y="2487935"/>
            <a:ext cx="5065538" cy="6369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33CA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ลูกศรลง 12"/>
          <p:cNvSpPr/>
          <p:nvPr/>
        </p:nvSpPr>
        <p:spPr>
          <a:xfrm>
            <a:off x="5067666" y="2060278"/>
            <a:ext cx="360040" cy="372814"/>
          </a:xfrm>
          <a:prstGeom prst="downArrow">
            <a:avLst/>
          </a:prstGeom>
          <a:solidFill>
            <a:srgbClr val="F814BC"/>
          </a:solidFill>
          <a:ln>
            <a:solidFill>
              <a:srgbClr val="F814B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990686" y="2637358"/>
            <a:ext cx="45352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rowallia New" pitchFamily="34" charset="-34"/>
                <a:cs typeface="Browallia New" pitchFamily="34" charset="-34"/>
              </a:rPr>
              <a:t>ปัจจัยที่ทำให้เครื่องคอมพิวเตอร์เกิดการขัดข้องและใช้งานไม่ได้</a:t>
            </a:r>
            <a:endParaRPr lang="th-TH" sz="1800" b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2705257" y="3626208"/>
            <a:ext cx="5065538" cy="6369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33CA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6" name="ลูกศรลง 15"/>
          <p:cNvSpPr/>
          <p:nvPr/>
        </p:nvSpPr>
        <p:spPr>
          <a:xfrm>
            <a:off x="5067666" y="3198551"/>
            <a:ext cx="360040" cy="372814"/>
          </a:xfrm>
          <a:prstGeom prst="downArrow">
            <a:avLst/>
          </a:prstGeom>
          <a:solidFill>
            <a:srgbClr val="F814BC"/>
          </a:solidFill>
          <a:ln>
            <a:solidFill>
              <a:srgbClr val="F814B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966556" y="3706356"/>
            <a:ext cx="45047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rowallia New" pitchFamily="34" charset="-34"/>
                <a:cs typeface="Browallia New" pitchFamily="34" charset="-34"/>
              </a:rPr>
              <a:t>ข้อควรทราบการบำรุงรักษาเครื่องคอมพิวเตอร์</a:t>
            </a:r>
            <a:endParaRPr lang="th-TH" sz="2400" b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2732968" y="4753442"/>
            <a:ext cx="5065538" cy="6369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33CA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9" name="ลูกศรลง 18"/>
          <p:cNvSpPr/>
          <p:nvPr/>
        </p:nvSpPr>
        <p:spPr>
          <a:xfrm>
            <a:off x="5095377" y="4325785"/>
            <a:ext cx="360040" cy="372814"/>
          </a:xfrm>
          <a:prstGeom prst="downArrow">
            <a:avLst/>
          </a:prstGeom>
          <a:solidFill>
            <a:srgbClr val="F814BC"/>
          </a:solidFill>
          <a:ln>
            <a:solidFill>
              <a:srgbClr val="F814B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261074" y="4833590"/>
            <a:ext cx="40543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rowallia New" pitchFamily="34" charset="-34"/>
                <a:cs typeface="Browallia New" pitchFamily="34" charset="-34"/>
              </a:rPr>
              <a:t>ขั้นตอนการบำรุงรักษาเครื่องคอมพิวเตอร์</a:t>
            </a:r>
            <a:endParaRPr lang="th-TH" sz="24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2700845" y="5881080"/>
            <a:ext cx="5065538" cy="6369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33CA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2" name="ลูกศรลง 21"/>
          <p:cNvSpPr/>
          <p:nvPr/>
        </p:nvSpPr>
        <p:spPr>
          <a:xfrm>
            <a:off x="5063254" y="5453423"/>
            <a:ext cx="360040" cy="372814"/>
          </a:xfrm>
          <a:prstGeom prst="downArrow">
            <a:avLst/>
          </a:prstGeom>
          <a:solidFill>
            <a:srgbClr val="F814BC"/>
          </a:solidFill>
          <a:ln>
            <a:solidFill>
              <a:srgbClr val="F814B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3085834" y="5961228"/>
            <a:ext cx="42851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rowallia New" pitchFamily="34" charset="-34"/>
                <a:cs typeface="Browallia New" pitchFamily="34" charset="-34"/>
              </a:rPr>
              <a:t>การแก้ไขปัญหาเมื่อคอมพิวเตอร์ใช้งานไม่ได้</a:t>
            </a:r>
            <a:endParaRPr lang="th-TH" sz="2400" b="1" cap="all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74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AAD020"/>
            </a:gs>
            <a:gs pos="83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เมฆ 4"/>
          <p:cNvSpPr/>
          <p:nvPr/>
        </p:nvSpPr>
        <p:spPr>
          <a:xfrm>
            <a:off x="251520" y="1192382"/>
            <a:ext cx="8640960" cy="5332962"/>
          </a:xfrm>
          <a:prstGeom prst="cloud">
            <a:avLst/>
          </a:prstGeom>
          <a:gradFill>
            <a:gsLst>
              <a:gs pos="49000">
                <a:srgbClr val="00B0F0"/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600" b="1" dirty="0">
              <a:solidFill>
                <a:schemeClr val="tx1"/>
              </a:solidFill>
              <a:latin typeface="Aparajita" pitchFamily="34" charset="0"/>
              <a:cs typeface="+mj-cs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3862326" y="332656"/>
            <a:ext cx="5040560" cy="1080120"/>
          </a:xfrm>
          <a:prstGeom prst="ellipse">
            <a:avLst/>
          </a:prstGeom>
          <a:gradFill>
            <a:gsLst>
              <a:gs pos="49000">
                <a:srgbClr val="FFC000"/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cs typeface="#TS  R 2143 Normal" pitchFamily="18" charset="-34"/>
              </a:rPr>
              <a:t>ข้อควรระวังในการใช้คอมพิวเตอร์</a:t>
            </a:r>
            <a:endParaRPr lang="th-TH" dirty="0">
              <a:solidFill>
                <a:schemeClr val="tx1"/>
              </a:solidFill>
              <a:cs typeface="#TS  R 2143 Normal" pitchFamily="18" charset="-34"/>
            </a:endParaRPr>
          </a:p>
        </p:txBody>
      </p:sp>
      <p:pic>
        <p:nvPicPr>
          <p:cNvPr id="6146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27561"/>
            <a:ext cx="2232248" cy="203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8504" y="1899297"/>
            <a:ext cx="638027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  ไม่ควรเปิดปิดเครื่องคอมพิวเตอร์ติดต่อกันทันที</a:t>
            </a:r>
          </a:p>
          <a:p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ขณะ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ใช่งานคอมพิวเตอร์ไม่ควรนำอาหารและเครื่องดื่มเข้ามา   </a:t>
            </a:r>
            <a:endParaRPr lang="th-TH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  รับประทาน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b="1" dirty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  ห้ามเคาะ/เขย่า/เหยียบ/กระโดดบนโต๊ะคอมพิวเตอร์</a:t>
            </a:r>
          </a:p>
          <a:p>
            <a:r>
              <a:rPr lang="en-US" b="1" dirty="0"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  อย่าขีดเขียนสิ่งใดลงบนหน้าจอภาพ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คีย์บอร์ด</a:t>
            </a:r>
          </a:p>
          <a:p>
            <a:r>
              <a:rPr lang="en-US" b="1" dirty="0">
                <a:latin typeface="Angsana New" pitchFamily="18" charset="-34"/>
                <a:cs typeface="Angsana New" pitchFamily="18" charset="-34"/>
              </a:rPr>
              <a:t>5.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  เมื่อใช้คีย์บอร์ดต้องใช้อย่างเบามือ ไม่ควรกระแทกแรงๆ</a:t>
            </a:r>
          </a:p>
          <a:p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6.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หลังจาก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งานเสร็จ ควรคุมเครื่องคอมพิวเตอร์ด้วย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ผ้า</a:t>
            </a:r>
          </a:p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  หรือ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พลาสติก</a:t>
            </a:r>
          </a:p>
          <a:p>
            <a:r>
              <a:rPr lang="en-US" b="1" dirty="0">
                <a:latin typeface="Angsana New" pitchFamily="18" charset="-34"/>
                <a:cs typeface="Angsana New" pitchFamily="18" charset="-34"/>
              </a:rPr>
              <a:t>7.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  อย่าให้อากาศภายในห้องร้อนและชื้อมาก</a:t>
            </a: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26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AAE80E"/>
            </a:gs>
            <a:gs pos="83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 ขึ้น 3"/>
          <p:cNvSpPr/>
          <p:nvPr/>
        </p:nvSpPr>
        <p:spPr>
          <a:xfrm>
            <a:off x="1010605" y="216496"/>
            <a:ext cx="7056784" cy="1080120"/>
          </a:xfrm>
          <a:prstGeom prst="ribbon2">
            <a:avLst>
              <a:gd name="adj1" fmla="val 12506"/>
              <a:gd name="adj2" fmla="val 50000"/>
            </a:avLst>
          </a:prstGeom>
          <a:gradFill flip="none" rotWithShape="1">
            <a:gsLst>
              <a:gs pos="49000">
                <a:srgbClr val="FF0000"/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JS Boaboon" pitchFamily="2" charset="-34"/>
                <a:cs typeface="JS Boaboon" pitchFamily="2" charset="-34"/>
              </a:rPr>
              <a:t>การแก้อาการเครื่อง</a:t>
            </a:r>
            <a:r>
              <a:rPr lang="th-TH" sz="2400" dirty="0" err="1" smtClean="0">
                <a:solidFill>
                  <a:schemeClr val="tx1"/>
                </a:solidFill>
                <a:latin typeface="JS Boaboon" pitchFamily="2" charset="-34"/>
                <a:cs typeface="JS Boaboon" pitchFamily="2" charset="-34"/>
              </a:rPr>
              <a:t>แฮงก์</a:t>
            </a:r>
            <a:endParaRPr lang="th-TH" sz="2400" dirty="0">
              <a:solidFill>
                <a:schemeClr val="tx1"/>
              </a:solidFill>
              <a:latin typeface="JS Boaboon" pitchFamily="2" charset="-34"/>
              <a:cs typeface="JS Boaboon" pitchFamily="2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53" y="2143671"/>
            <a:ext cx="4358142" cy="167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323528" y="1484784"/>
            <a:ext cx="3744416" cy="568263"/>
          </a:xfrm>
          <a:prstGeom prst="roundRect">
            <a:avLst/>
          </a:prstGeom>
          <a:gradFill>
            <a:gsLst>
              <a:gs pos="80000">
                <a:srgbClr val="FFC000"/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JS Boaboon" pitchFamily="2" charset="-34"/>
                <a:cs typeface="JS Boaboon" pitchFamily="2" charset="-34"/>
              </a:rPr>
              <a:t>วิธีแก้อาการเครื่อง</a:t>
            </a:r>
            <a:r>
              <a:rPr lang="th-TH" dirty="0" err="1" smtClean="0">
                <a:solidFill>
                  <a:schemeClr val="tx1"/>
                </a:solidFill>
                <a:latin typeface="JS Boaboon" pitchFamily="2" charset="-34"/>
                <a:cs typeface="JS Boaboon" pitchFamily="2" charset="-34"/>
              </a:rPr>
              <a:t>แฮงก์</a:t>
            </a:r>
            <a:endParaRPr lang="th-TH" dirty="0">
              <a:solidFill>
                <a:schemeClr val="tx1"/>
              </a:solidFill>
              <a:latin typeface="JS Boaboon" pitchFamily="2" charset="-34"/>
              <a:cs typeface="JS Boaboon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181" y="4721515"/>
            <a:ext cx="77128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กดปุ่ม 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ปรากฏหน้าต่าง</a:t>
            </a:r>
            <a:r>
              <a:rPr lang="th-TH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ไดอะล็อกบ๊อกให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คลิกปุ่ม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EndTask</a:t>
            </a:r>
            <a:endParaRPr lang="en-US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ถ้ายังใช้ไม่ได้ ต้องกดปุ่มรีเซตเครื่องใหม่ หรือกดปุ่ม 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Power 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ที่เครื่องค้างไว้</a:t>
            </a:r>
          </a:p>
          <a:p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จนไฟดับแล้วเปิดใหม่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flipH="1" flipV="1">
            <a:off x="5566351" y="3104986"/>
            <a:ext cx="18002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 flipH="1" flipV="1">
            <a:off x="3284150" y="3589672"/>
            <a:ext cx="288032" cy="5544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>
            <a:stCxn id="23" idx="0"/>
          </p:cNvCxnSpPr>
          <p:nvPr/>
        </p:nvCxnSpPr>
        <p:spPr>
          <a:xfrm flipV="1">
            <a:off x="2367361" y="3592432"/>
            <a:ext cx="510894" cy="4680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สี่เหลี่ยมผืนผ้ามุมมน 20"/>
          <p:cNvSpPr/>
          <p:nvPr/>
        </p:nvSpPr>
        <p:spPr>
          <a:xfrm>
            <a:off x="5044293" y="4060637"/>
            <a:ext cx="1080120" cy="417675"/>
          </a:xfrm>
          <a:prstGeom prst="roundRect">
            <a:avLst/>
          </a:prstGeom>
          <a:gradFill>
            <a:gsLst>
              <a:gs pos="49000">
                <a:schemeClr val="tx2">
                  <a:lumMod val="60000"/>
                  <a:lumOff val="40000"/>
                </a:schemeClr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erlin Sans FB Demi" pitchFamily="34" charset="0"/>
              </a:rPr>
              <a:t>Delete</a:t>
            </a:r>
            <a:endParaRPr lang="th-TH" sz="2000" b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3104130" y="4144105"/>
            <a:ext cx="936104" cy="424790"/>
          </a:xfrm>
          <a:prstGeom prst="roundRect">
            <a:avLst/>
          </a:prstGeom>
          <a:gradFill>
            <a:gsLst>
              <a:gs pos="49000">
                <a:schemeClr val="tx2">
                  <a:lumMod val="60000"/>
                  <a:lumOff val="40000"/>
                </a:schemeClr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erlin Sans FB Demi" pitchFamily="34" charset="0"/>
              </a:rPr>
              <a:t>Alt</a:t>
            </a:r>
            <a:endParaRPr lang="th-TH" sz="2000" b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1928475" y="4060484"/>
            <a:ext cx="877772" cy="504056"/>
          </a:xfrm>
          <a:prstGeom prst="roundRect">
            <a:avLst/>
          </a:prstGeom>
          <a:gradFill>
            <a:gsLst>
              <a:gs pos="49000">
                <a:schemeClr val="tx2">
                  <a:lumMod val="60000"/>
                  <a:lumOff val="40000"/>
                </a:schemeClr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Berlin Sans FB Demi" pitchFamily="34" charset="0"/>
              </a:rPr>
              <a:t>Ctrl</a:t>
            </a:r>
            <a:endParaRPr lang="th-TH" sz="2000" b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FB89DD"/>
            </a:gs>
            <a:gs pos="83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เมฆ 3"/>
          <p:cNvSpPr/>
          <p:nvPr/>
        </p:nvSpPr>
        <p:spPr>
          <a:xfrm>
            <a:off x="658951" y="116632"/>
            <a:ext cx="4896544" cy="1224136"/>
          </a:xfrm>
          <a:prstGeom prst="cloud">
            <a:avLst/>
          </a:prstGeom>
          <a:gradFill>
            <a:gsLst>
              <a:gs pos="100000">
                <a:srgbClr val="33CAFF"/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JS Boaboon" pitchFamily="2" charset="-34"/>
                <a:cs typeface="JS Boaboon" pitchFamily="2" charset="-34"/>
              </a:rPr>
              <a:t>การปิดเครื่องอย่างถูกวิธี</a:t>
            </a:r>
            <a:endParaRPr lang="th-TH" sz="2400" dirty="0">
              <a:solidFill>
                <a:schemeClr val="tx1"/>
              </a:solidFill>
              <a:latin typeface="JS Boaboon" pitchFamily="2" charset="-34"/>
              <a:cs typeface="JS Boaboon" pitchFamily="2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403648" y="1691591"/>
            <a:ext cx="5760640" cy="648072"/>
          </a:xfrm>
          <a:prstGeom prst="roundRect">
            <a:avLst/>
          </a:prstGeom>
          <a:gradFill>
            <a:gsLst>
              <a:gs pos="49000">
                <a:schemeClr val="tx2">
                  <a:lumMod val="60000"/>
                  <a:lumOff val="40000"/>
                </a:schemeClr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ทุกครั้งที่จะปิดเครื่องให้ออกจากโปรแกรมที่ทำงานอยู่ทั้งหมด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414945" y="2636912"/>
            <a:ext cx="4566414" cy="648072"/>
          </a:xfrm>
          <a:prstGeom prst="roundRect">
            <a:avLst/>
          </a:prstGeom>
          <a:gradFill>
            <a:gsLst>
              <a:gs pos="49000">
                <a:srgbClr val="AAD020"/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ปิดเครื่องโดยคลิกปุ่ม </a:t>
            </a:r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Start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516863" y="3574921"/>
            <a:ext cx="4464496" cy="648072"/>
          </a:xfrm>
          <a:prstGeom prst="roundRect">
            <a:avLst/>
          </a:prstGeom>
          <a:gradFill>
            <a:gsLst>
              <a:gs pos="49000">
                <a:srgbClr val="F814BC"/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คลิก </a:t>
            </a:r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Turn off Computer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ดาว 7 แฉก 7"/>
          <p:cNvSpPr/>
          <p:nvPr/>
        </p:nvSpPr>
        <p:spPr>
          <a:xfrm>
            <a:off x="830015" y="1412776"/>
            <a:ext cx="864096" cy="854879"/>
          </a:xfrm>
          <a:prstGeom prst="star7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1</a:t>
            </a:r>
            <a:endParaRPr lang="th-TH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9" name="ดาว 7 แฉก 8"/>
          <p:cNvSpPr/>
          <p:nvPr/>
        </p:nvSpPr>
        <p:spPr>
          <a:xfrm>
            <a:off x="830015" y="2323075"/>
            <a:ext cx="864096" cy="854879"/>
          </a:xfrm>
          <a:prstGeom prst="star7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2</a:t>
            </a:r>
            <a:endParaRPr lang="th-TH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0" name="ดาว 7 แฉก 9"/>
          <p:cNvSpPr/>
          <p:nvPr/>
        </p:nvSpPr>
        <p:spPr>
          <a:xfrm>
            <a:off x="933600" y="3271129"/>
            <a:ext cx="864096" cy="854879"/>
          </a:xfrm>
          <a:prstGeom prst="star7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nard MT Condensed" pitchFamily="18" charset="0"/>
              </a:rPr>
              <a:t>3</a:t>
            </a:r>
            <a:endParaRPr lang="th-TH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99" y="4447473"/>
            <a:ext cx="4700145" cy="222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55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E4B50A"/>
            </a:gs>
            <a:gs pos="83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98373" y="2250240"/>
            <a:ext cx="2376264" cy="1068331"/>
          </a:xfrm>
          <a:prstGeom prst="ellipse">
            <a:avLst/>
          </a:prstGeom>
          <a:gradFill>
            <a:gsLst>
              <a:gs pos="49000">
                <a:schemeClr val="tx2">
                  <a:lumMod val="60000"/>
                  <a:lumOff val="40000"/>
                </a:schemeClr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INPUT</a:t>
            </a:r>
            <a:endParaRPr lang="th-TH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5" name="ลูกศรขวา 4"/>
          <p:cNvSpPr/>
          <p:nvPr/>
        </p:nvSpPr>
        <p:spPr>
          <a:xfrm>
            <a:off x="2559970" y="2532080"/>
            <a:ext cx="794823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3417139" y="2318437"/>
            <a:ext cx="2335057" cy="996917"/>
          </a:xfrm>
          <a:prstGeom prst="ellipse">
            <a:avLst/>
          </a:prstGeom>
          <a:gradFill>
            <a:gsLst>
              <a:gs pos="49000">
                <a:srgbClr val="F814BC"/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rgbClr val="F81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PROCESS</a:t>
            </a:r>
            <a:endParaRPr lang="th-TH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5855512" y="2548424"/>
            <a:ext cx="792088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6729507" y="2321654"/>
            <a:ext cx="2335057" cy="996917"/>
          </a:xfrm>
          <a:prstGeom prst="ellipse">
            <a:avLst/>
          </a:prstGeom>
          <a:gradFill>
            <a:gsLst>
              <a:gs pos="49000">
                <a:srgbClr val="AAE80E"/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rgbClr val="AAD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OUTPUT</a:t>
            </a:r>
            <a:endParaRPr lang="th-TH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425" y="34736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cs typeface="#TS  Malee Normal" pitchFamily="18" charset="-34"/>
              </a:rPr>
              <a:t>รับข้อมูลเข้า</a:t>
            </a:r>
            <a:endParaRPr lang="th-TH" sz="2400" dirty="0">
              <a:cs typeface="#TS  Malee Normal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2881" y="3473657"/>
            <a:ext cx="19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cs typeface="#TS  Malee Normal" pitchFamily="18" charset="-34"/>
              </a:rPr>
              <a:t>ประมวลผลข้อมูล</a:t>
            </a:r>
            <a:endParaRPr lang="th-TH" sz="2400" dirty="0">
              <a:cs typeface="#TS  Malee Normal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348481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cs typeface="#TS  Malee Normal" pitchFamily="18" charset="-34"/>
              </a:rPr>
              <a:t>แสดงผลลัพธ์</a:t>
            </a:r>
            <a:endParaRPr lang="th-TH" sz="2400" dirty="0">
              <a:cs typeface="#TS  Malee Normal" pitchFamily="18" charset="-34"/>
            </a:endParaRPr>
          </a:p>
        </p:txBody>
      </p:sp>
      <p:sp>
        <p:nvSpPr>
          <p:cNvPr id="12" name="วงรี 11"/>
          <p:cNvSpPr/>
          <p:nvPr/>
        </p:nvSpPr>
        <p:spPr>
          <a:xfrm rot="21323156">
            <a:off x="984945" y="303338"/>
            <a:ext cx="4697375" cy="10801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9FB2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306" y="756219"/>
            <a:ext cx="1023184" cy="936104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 rot="21387879">
            <a:off x="1384997" y="642671"/>
            <a:ext cx="38010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000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DSN Cologne" pitchFamily="2" charset="-34"/>
                <a:cs typeface="DSN Cologne" pitchFamily="2" charset="-34"/>
              </a:rPr>
              <a:t>ขั้นตอนการทำงานของคอมพิวเตอร์</a:t>
            </a:r>
            <a:endParaRPr lang="th-TH" sz="2000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DSN Cologne" pitchFamily="2" charset="-34"/>
              <a:cs typeface="DSN Cologne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4124611"/>
            <a:ext cx="2400300" cy="1905000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67" y="3908000"/>
            <a:ext cx="1905000" cy="2113288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82" y="4048411"/>
            <a:ext cx="1978705" cy="18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00B0F0"/>
            </a:gs>
            <a:gs pos="2000">
              <a:srgbClr val="0070C0"/>
            </a:gs>
            <a:gs pos="93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เมฆ 9"/>
          <p:cNvSpPr/>
          <p:nvPr/>
        </p:nvSpPr>
        <p:spPr>
          <a:xfrm rot="21285467">
            <a:off x="997515" y="1631999"/>
            <a:ext cx="7401906" cy="3452486"/>
          </a:xfrm>
          <a:prstGeom prst="cloud">
            <a:avLst/>
          </a:prstGeom>
          <a:gradFill flip="none" rotWithShape="1">
            <a:gsLst>
              <a:gs pos="23000">
                <a:schemeClr val="bg1"/>
              </a:gs>
              <a:gs pos="100000">
                <a:srgbClr val="FB89DD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81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807851" y="2413195"/>
            <a:ext cx="58201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dirty="0" smtClean="0">
                <a:latin typeface="Browallia New" pitchFamily="34" charset="-34"/>
                <a:cs typeface="Browallia New" pitchFamily="34" charset="-34"/>
                <a:sym typeface="Wingdings"/>
              </a:rPr>
              <a:t>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จัดแบ่งประเภทของคอมพิวเตอร์</a:t>
            </a:r>
          </a:p>
          <a:p>
            <a:pPr marL="742950" lvl="1" indent="-285750">
              <a:buFont typeface="Wingdings" pitchFamily="2" charset="2"/>
              <a:buChar char="F"/>
            </a:pP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แบ่งตามขนาด และความสามารถของ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หน่วย</a:t>
            </a:r>
          </a:p>
          <a:p>
            <a:pPr lvl="1"/>
            <a:r>
              <a:rPr lang="th-TH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  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ประมวลผลกลางและ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อุปกรณ์เสริมรอบข้าง</a:t>
            </a:r>
          </a:p>
          <a:p>
            <a:pPr lvl="1"/>
            <a:r>
              <a:rPr lang="th-TH" dirty="0" smtClean="0">
                <a:latin typeface="Browallia New" pitchFamily="34" charset="-34"/>
                <a:cs typeface="Browallia New" pitchFamily="34" charset="-34"/>
                <a:sym typeface="Wingdings"/>
              </a:rPr>
              <a:t>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การ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แบ่งตามลักษณะการประมวลผล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89" y="4172219"/>
            <a:ext cx="2115983" cy="1896735"/>
          </a:xfrm>
          <a:prstGeom prst="rect">
            <a:avLst/>
          </a:prstGeom>
        </p:spPr>
      </p:pic>
      <p:sp>
        <p:nvSpPr>
          <p:cNvPr id="13" name="วงรี 12"/>
          <p:cNvSpPr/>
          <p:nvPr/>
        </p:nvSpPr>
        <p:spPr>
          <a:xfrm rot="21323156">
            <a:off x="1086154" y="1080928"/>
            <a:ext cx="3764632" cy="10801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9FB2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 rot="21387879">
            <a:off x="1401033" y="1429250"/>
            <a:ext cx="31902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DSN Cologne" pitchFamily="2" charset="-34"/>
                <a:cs typeface="DSN Cologne" pitchFamily="2" charset="-34"/>
              </a:rPr>
              <a:t>ประเภทของคอมพิวเตอร์</a:t>
            </a:r>
            <a:endParaRPr lang="th-TH" sz="2400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DSN Cologne" pitchFamily="2" charset="-34"/>
              <a:cs typeface="DSN Cologne" pitchFamily="2" charset="-34"/>
            </a:endParaRP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003" y="1496293"/>
            <a:ext cx="102318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1"/>
            </a:gs>
            <a:gs pos="100000">
              <a:srgbClr val="59FD6D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เมฆ 7"/>
          <p:cNvSpPr/>
          <p:nvPr/>
        </p:nvSpPr>
        <p:spPr>
          <a:xfrm>
            <a:off x="1130841" y="86189"/>
            <a:ext cx="4233247" cy="1402741"/>
          </a:xfrm>
          <a:prstGeom prst="cloud">
            <a:avLst/>
          </a:prstGeom>
          <a:gradFill flip="none" rotWithShape="1">
            <a:gsLst>
              <a:gs pos="23000">
                <a:schemeClr val="bg1"/>
              </a:gs>
              <a:gs pos="100000">
                <a:srgbClr val="FB89DD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81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 rot="21387879">
            <a:off x="1601787" y="422704"/>
            <a:ext cx="3512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Super Computer</a:t>
            </a:r>
            <a:endParaRPr lang="th-TH" sz="40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  <a:cs typeface="DSN Cologne" pitchFamily="2" charset="-34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35696" y="1520788"/>
            <a:ext cx="7899242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00" dirty="0" smtClean="0">
                <a:latin typeface="JS Boaboon" pitchFamily="2" charset="-34"/>
                <a:cs typeface="JS Boaboon" pitchFamily="2" charset="-34"/>
                <a:sym typeface="Wingdings"/>
              </a:rPr>
              <a:t>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  <a:sym typeface="Wingdings"/>
              </a:rPr>
              <a:t>   </a:t>
            </a:r>
            <a:r>
              <a:rPr lang="th-TH" sz="2800" dirty="0" smtClean="0">
                <a:latin typeface="JS Boaboon" pitchFamily="2" charset="-34"/>
                <a:cs typeface="JS Boaboon" pitchFamily="2" charset="-34"/>
              </a:rPr>
              <a:t>จัดเป็นคอมพิวเตอร์ ที่มีประสิทธิภาพสูงสุด เหมาะสำหรับงานที่ต้องการ </a:t>
            </a:r>
          </a:p>
          <a:p>
            <a:pPr marL="0" indent="0">
              <a:buNone/>
            </a:pPr>
            <a:r>
              <a:rPr lang="th-TH" sz="2800" dirty="0" smtClean="0">
                <a:latin typeface="JS Boaboon" pitchFamily="2" charset="-34"/>
                <a:cs typeface="JS Boaboon" pitchFamily="2" charset="-34"/>
              </a:rPr>
              <a:t>     การประมวลผลที่รวดเร็ว มีขนาดใหญ่ และมีราคาสูง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28" y="4697823"/>
            <a:ext cx="1629672" cy="2272964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769759" y="-83135"/>
            <a:ext cx="84991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  <a:cs typeface="DSN Cologne" pitchFamily="2" charset="-34"/>
              </a:rPr>
              <a:t>1</a:t>
            </a:r>
            <a:endParaRPr lang="th-TH" sz="13800" b="1" cap="all" spc="0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  <a:cs typeface="DSN Cologne" pitchFamily="2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28056"/>
            <a:ext cx="4248472" cy="2457136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69" y="4005064"/>
            <a:ext cx="3893309" cy="26721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80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7" y="3140968"/>
            <a:ext cx="4554809" cy="2793193"/>
          </a:xfrm>
          <a:prstGeom prst="rect">
            <a:avLst/>
          </a:prstGeom>
        </p:spPr>
      </p:pic>
      <p:sp>
        <p:nvSpPr>
          <p:cNvPr id="8" name="เมฆ 7"/>
          <p:cNvSpPr/>
          <p:nvPr/>
        </p:nvSpPr>
        <p:spPr>
          <a:xfrm>
            <a:off x="755576" y="298067"/>
            <a:ext cx="5832648" cy="1402741"/>
          </a:xfrm>
          <a:prstGeom prst="cloud">
            <a:avLst/>
          </a:prstGeom>
          <a:gradFill flip="none" rotWithShape="1">
            <a:gsLst>
              <a:gs pos="23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 rot="21387879">
            <a:off x="1620031" y="634582"/>
            <a:ext cx="46281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Mainframe  computer</a:t>
            </a:r>
            <a:endParaRPr lang="th-TH" sz="4000" b="1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  <a:cs typeface="DSN Cologne" pitchFamily="2" charset="-34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14467" y="1804467"/>
            <a:ext cx="789924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00" dirty="0" smtClean="0">
                <a:latin typeface="Browallia New" pitchFamily="34" charset="-34"/>
                <a:cs typeface="Browallia New" pitchFamily="34" charset="-34"/>
                <a:sym typeface="Wingdings"/>
              </a:rPr>
              <a:t>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จัดเป็น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คอมพิวเตอร์ ที่มีขนาดใหญ่ และมีประสิทธิภาพรองจาก</a:t>
            </a:r>
          </a:p>
          <a:p>
            <a:pPr marL="0" indent="0">
              <a:buNone/>
            </a:pP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     </a:t>
            </a:r>
            <a:r>
              <a:rPr lang="en-US" sz="2800" dirty="0" smtClean="0">
                <a:latin typeface="Browallia New" pitchFamily="34" charset="-34"/>
                <a:cs typeface="Browallia New" pitchFamily="34" charset="-34"/>
              </a:rPr>
              <a:t>Super  Computer 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มีราคาสูง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3" y="4293096"/>
            <a:ext cx="1940199" cy="2706067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627205" y="-110845"/>
            <a:ext cx="105189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  <a:cs typeface="DSN Cologne" pitchFamily="2" charset="-34"/>
              </a:rPr>
              <a:t>2</a:t>
            </a:r>
            <a:endParaRPr lang="th-TH" sz="13800" b="1" cap="all" spc="0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  <a:cs typeface="DSN Cologne" pitchFamily="2" charset="-34"/>
            </a:endParaRPr>
          </a:p>
        </p:txBody>
      </p:sp>
      <p:pic>
        <p:nvPicPr>
          <p:cNvPr id="13" name="Picture 4" descr="mf_p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56" y="3140968"/>
            <a:ext cx="243681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7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เมฆ 7"/>
          <p:cNvSpPr/>
          <p:nvPr/>
        </p:nvSpPr>
        <p:spPr>
          <a:xfrm>
            <a:off x="755576" y="298067"/>
            <a:ext cx="5112568" cy="1402741"/>
          </a:xfrm>
          <a:prstGeom prst="cloud">
            <a:avLst/>
          </a:prstGeom>
          <a:gradFill flip="none" rotWithShape="1">
            <a:gsLst>
              <a:gs pos="2300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 rot="21387879">
            <a:off x="1854466" y="588941"/>
            <a:ext cx="32111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Mini  computer</a:t>
            </a:r>
            <a:endParaRPr lang="th-TH" sz="4000" b="1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  <a:cs typeface="DSN Cologne" pitchFamily="2" charset="-34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14467" y="1804467"/>
            <a:ext cx="7899242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2800" dirty="0" smtClean="0">
                <a:latin typeface="Browallia New" pitchFamily="34" charset="-34"/>
                <a:cs typeface="Browallia New" pitchFamily="34" charset="-34"/>
                <a:sym typeface="Wingdings"/>
              </a:rPr>
              <a:t>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มี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ราคาสูง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จัดเป็นคอมพิวเตอร์ ขนาดกลาง ประสิทธิภาพอยู่ระหว่าง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Mainframe computer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และ </a:t>
            </a:r>
            <a:r>
              <a:rPr lang="en-US" sz="2800" dirty="0">
                <a:latin typeface="Browallia New" pitchFamily="34" charset="-34"/>
                <a:cs typeface="Browallia New" pitchFamily="34" charset="-34"/>
              </a:rPr>
              <a:t>Personal Computer 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เหมาะสำหรับองค์กรขนาดกลาง เช่น มหาวิทยาลัย </a:t>
            </a:r>
            <a:endParaRPr lang="th-TH" sz="2800" dirty="0" smtClean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มี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ราคาหลายแสนถึงหลายล้านบาท</a:t>
            </a:r>
          </a:p>
          <a:p>
            <a:pPr marL="0" indent="0">
              <a:buNone/>
            </a:pPr>
            <a:endParaRPr lang="th-TH" sz="2800" dirty="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82" y="4141380"/>
            <a:ext cx="1940199" cy="2706067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627205" y="-110845"/>
            <a:ext cx="105189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  <a:cs typeface="DSN Cologne" pitchFamily="2" charset="-34"/>
              </a:rPr>
              <a:t>3</a:t>
            </a:r>
            <a:endParaRPr lang="th-TH" sz="13800" b="1" cap="all" spc="0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  <a:cs typeface="DSN Cologne" pitchFamily="2" charset="-34"/>
            </a:endParaRPr>
          </a:p>
        </p:txBody>
      </p:sp>
      <p:pic>
        <p:nvPicPr>
          <p:cNvPr id="10" name="Picture 4" descr="machine-roo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28602"/>
            <a:ext cx="4463828" cy="334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8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เมฆ 7"/>
          <p:cNvSpPr/>
          <p:nvPr/>
        </p:nvSpPr>
        <p:spPr>
          <a:xfrm>
            <a:off x="755576" y="298067"/>
            <a:ext cx="5687964" cy="1402741"/>
          </a:xfrm>
          <a:prstGeom prst="cloud">
            <a:avLst/>
          </a:prstGeom>
          <a:gradFill flip="none" rotWithShape="1">
            <a:gsLst>
              <a:gs pos="23000">
                <a:schemeClr val="bg1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81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 rot="21387879">
            <a:off x="1696969" y="588941"/>
            <a:ext cx="41537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Personal  computer</a:t>
            </a:r>
            <a:endParaRPr lang="th-TH" sz="4000" b="1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  <a:cs typeface="DSN Cologne" pitchFamily="2" charset="-34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99592" y="1781826"/>
            <a:ext cx="789924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th-TH" sz="2800" dirty="0" smtClean="0">
                <a:latin typeface="Browallia New" pitchFamily="34" charset="-34"/>
                <a:cs typeface="Browallia New" pitchFamily="34" charset="-34"/>
                <a:sym typeface="Wingdings"/>
              </a:rPr>
              <a:t> </a:t>
            </a:r>
            <a:r>
              <a:rPr lang="th-TH" sz="2800" dirty="0" smtClean="0">
                <a:latin typeface="Browallia New" pitchFamily="34" charset="-34"/>
                <a:cs typeface="Browallia New" pitchFamily="34" charset="-34"/>
              </a:rPr>
              <a:t>เครื่อง</a:t>
            </a:r>
            <a:r>
              <a:rPr lang="th-TH" sz="2800" dirty="0">
                <a:latin typeface="Browallia New" pitchFamily="34" charset="-34"/>
                <a:cs typeface="Browallia New" pitchFamily="34" charset="-34"/>
              </a:rPr>
              <a:t>คอมพิวเตอร์ส่วนบุคคล มีขนาดเล็กราคาถูก เหมาะสำหรับใช้งานส่วนตัว  จัดแบ่งออกเป็น 4 กลุ่มย่อยดังต่อไปนี้</a:t>
            </a:r>
          </a:p>
          <a:p>
            <a:pPr marL="0" indent="0">
              <a:buNone/>
            </a:pPr>
            <a:endParaRPr lang="th-TH" sz="2800" dirty="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881">
            <a:off x="7089124" y="3744551"/>
            <a:ext cx="1940199" cy="2706067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627205" y="-110845"/>
            <a:ext cx="105189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  <a:cs typeface="DSN Cologne" pitchFamily="2" charset="-34"/>
              </a:rPr>
              <a:t>4</a:t>
            </a:r>
            <a:endParaRPr lang="th-TH" sz="13800" b="1" cap="all" spc="0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  <a:cs typeface="DSN Cologne" pitchFamily="2" charset="-34"/>
            </a:endParaRPr>
          </a:p>
        </p:txBody>
      </p:sp>
      <p:pic>
        <p:nvPicPr>
          <p:cNvPr id="13" name="Picture 4" descr="workst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34" y="2961022"/>
            <a:ext cx="4681066" cy="3511122"/>
          </a:xfrm>
          <a:prstGeom prst="teardrop">
            <a:avLst>
              <a:gd name="adj" fmla="val 10355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100326" y="4335583"/>
            <a:ext cx="20462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4400" b="1" dirty="0" err="1">
                <a:latin typeface="Angsana New" pitchFamily="18" charset="-34"/>
              </a:rPr>
              <a:t>Workstaion</a:t>
            </a:r>
            <a:endParaRPr lang="th-TH" sz="4400" b="1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16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881">
            <a:off x="6781336" y="4062103"/>
            <a:ext cx="1940199" cy="2706067"/>
          </a:xfrm>
          <a:prstGeom prst="rect">
            <a:avLst/>
          </a:prstGeom>
        </p:spPr>
      </p:pic>
      <p:pic>
        <p:nvPicPr>
          <p:cNvPr id="10" name="Picture 4" descr="desktop-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6831"/>
            <a:ext cx="6408712" cy="399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627784" y="4653136"/>
            <a:ext cx="31829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4400" b="1" dirty="0">
                <a:latin typeface="Angsana New" pitchFamily="18" charset="-34"/>
              </a:rPr>
              <a:t>Desktop Computer</a:t>
            </a:r>
            <a:endParaRPr lang="th-TH" sz="4400" b="1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27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77FD8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มนมุมสี่เหลี่ยมผืนผ้าด้านเดียวกัน 1"/>
          <p:cNvSpPr/>
          <p:nvPr/>
        </p:nvSpPr>
        <p:spPr>
          <a:xfrm>
            <a:off x="718584" y="1484784"/>
            <a:ext cx="7697591" cy="4275190"/>
          </a:xfrm>
          <a:prstGeom prst="round2SameRect">
            <a:avLst/>
          </a:prstGeom>
          <a:gradFill flip="none" rotWithShape="1">
            <a:gsLst>
              <a:gs pos="100000">
                <a:srgbClr val="33CAFF"/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989108" y="363135"/>
            <a:ext cx="6967268" cy="89329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814BC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7E045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11375" y="476672"/>
            <a:ext cx="6328977" cy="6955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DSN Cologne" pitchFamily="2" charset="-34"/>
                <a:cs typeface="DSN Cologne" pitchFamily="2" charset="-34"/>
              </a:rPr>
              <a:t>การดูแลรักษาเครื่องคอมพิวเตอร์เบื้องต้น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481061" y="335425"/>
            <a:ext cx="936104" cy="93610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9000">
                <a:srgbClr val="89FB2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ลง 5"/>
          <p:cNvSpPr/>
          <p:nvPr/>
        </p:nvSpPr>
        <p:spPr>
          <a:xfrm rot="16200000">
            <a:off x="746530" y="530184"/>
            <a:ext cx="485156" cy="54104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967904" y="1806497"/>
            <a:ext cx="429797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JasmineUPC" pitchFamily="18" charset="-34"/>
                <a:cs typeface="JasmineUPC" pitchFamily="18" charset="-34"/>
              </a:rPr>
              <a:t>1.</a:t>
            </a:r>
            <a:r>
              <a:rPr lang="th-TH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JasmineUPC" pitchFamily="18" charset="-34"/>
                <a:cs typeface="JasmineUPC" pitchFamily="18" charset="-34"/>
              </a:rPr>
              <a:t> ทำความสะอาดคอมพิวเตอร์บ้าง</a:t>
            </a:r>
          </a:p>
          <a:p>
            <a:r>
              <a:rPr lang="en-US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JasmineUPC" pitchFamily="18" charset="-34"/>
                <a:cs typeface="JasmineUPC" pitchFamily="18" charset="-34"/>
              </a:rPr>
              <a:t>2. </a:t>
            </a:r>
            <a:r>
              <a:rPr lang="th-TH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JasmineUPC" pitchFamily="18" charset="-34"/>
                <a:cs typeface="JasmineUPC" pitchFamily="18" charset="-34"/>
              </a:rPr>
              <a:t>เป่าฝุ่นหรือกำจัดฝุ่นที่อยู่บนตัวเครื่อง</a:t>
            </a:r>
            <a:endParaRPr lang="th-TH" cap="all" spc="0" dirty="0">
              <a:ln w="9000" cmpd="sng">
                <a:solidFill>
                  <a:srgbClr val="F814BC"/>
                </a:solidFill>
                <a:prstDash val="solid"/>
              </a:ln>
              <a:solidFill>
                <a:srgbClr val="F814BC"/>
              </a:solidFill>
              <a:effectLst>
                <a:reflection blurRad="12700" stA="28000" endPos="45000" dist="1000" dir="5400000" sy="-100000" algn="bl" rotWithShape="0"/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60" y="4811606"/>
            <a:ext cx="2115983" cy="189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881">
            <a:off x="6781336" y="4062103"/>
            <a:ext cx="1940199" cy="2706067"/>
          </a:xfrm>
          <a:prstGeom prst="rect">
            <a:avLst/>
          </a:prstGeom>
        </p:spPr>
      </p:pic>
      <p:pic>
        <p:nvPicPr>
          <p:cNvPr id="5" name="Picture 4" descr="macbook-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75" y="692696"/>
            <a:ext cx="6231802" cy="36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80706" y="4672177"/>
            <a:ext cx="3840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b="1" dirty="0">
                <a:latin typeface="Angsana New" pitchFamily="18" charset="-34"/>
              </a:rPr>
              <a:t>Laptop </a:t>
            </a:r>
            <a:r>
              <a:rPr lang="th-TH" sz="4400" b="1" dirty="0">
                <a:latin typeface="Angsana New" pitchFamily="18" charset="-34"/>
              </a:rPr>
              <a:t>หรือ </a:t>
            </a:r>
            <a:r>
              <a:rPr lang="en-US" sz="4400" b="1" dirty="0">
                <a:latin typeface="Angsana New" pitchFamily="18" charset="-34"/>
              </a:rPr>
              <a:t>Notebooks</a:t>
            </a:r>
            <a:endParaRPr lang="th-TH" sz="4400" b="1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88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31" y="570905"/>
            <a:ext cx="1989138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lackberry-8800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8680"/>
            <a:ext cx="2516187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60095" y="4768906"/>
            <a:ext cx="3495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en-US" sz="4400" b="1" dirty="0">
                <a:latin typeface="Angsana New" pitchFamily="18" charset="-34"/>
              </a:rPr>
              <a:t>Handhelds </a:t>
            </a:r>
            <a:r>
              <a:rPr lang="th-TH" sz="4400" b="1" dirty="0">
                <a:latin typeface="Angsana New" pitchFamily="18" charset="-34"/>
              </a:rPr>
              <a:t>หรือ </a:t>
            </a:r>
            <a:r>
              <a:rPr lang="en-US" sz="4400" b="1" dirty="0">
                <a:latin typeface="Angsana New" pitchFamily="18" charset="-34"/>
              </a:rPr>
              <a:t>PDA</a:t>
            </a:r>
            <a:endParaRPr lang="th-TH" sz="4400" b="1" dirty="0">
              <a:latin typeface="Angsana New" pitchFamily="18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881">
            <a:off x="6374212" y="4207995"/>
            <a:ext cx="1940199" cy="270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bg1"/>
            </a:gs>
            <a:gs pos="100000">
              <a:srgbClr val="33CA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เมฆ 1"/>
          <p:cNvSpPr/>
          <p:nvPr/>
        </p:nvSpPr>
        <p:spPr>
          <a:xfrm rot="21285467">
            <a:off x="650581" y="1476745"/>
            <a:ext cx="8026202" cy="4135039"/>
          </a:xfrm>
          <a:prstGeom prst="cloud">
            <a:avLst/>
          </a:prstGeom>
          <a:gradFill flip="none" rotWithShape="1">
            <a:gsLst>
              <a:gs pos="23000">
                <a:schemeClr val="bg1"/>
              </a:gs>
              <a:gs pos="100000">
                <a:srgbClr val="FB89DD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814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38445" y="2487495"/>
            <a:ext cx="6530955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h-TH" dirty="0" smtClean="0">
                <a:latin typeface="Browallia New" pitchFamily="34" charset="-34"/>
                <a:cs typeface="Browallia New" pitchFamily="34" charset="-34"/>
                <a:sym typeface="Wingdings"/>
              </a:rPr>
              <a:t> </a:t>
            </a:r>
            <a:r>
              <a:rPr lang="th-TH" dirty="0">
                <a:latin typeface="Browallia New" pitchFamily="34" charset="-34"/>
                <a:cs typeface="Browallia New" pitchFamily="34" charset="-34"/>
                <a:sym typeface="Wingdings"/>
              </a:rPr>
              <a:t>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องค์ประกอบ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พื้นฐานของระบบคอมพิวเตอร์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ประกอบด้วย</a:t>
            </a:r>
            <a:endParaRPr lang="th-TH" dirty="0">
              <a:latin typeface="Browallia New" pitchFamily="34" charset="-34"/>
              <a:cs typeface="Browallia New" pitchFamily="34" charset="-34"/>
            </a:endParaRPr>
          </a:p>
          <a:p>
            <a:pPr lvl="1"/>
            <a:r>
              <a:rPr lang="th-TH" dirty="0" smtClean="0">
                <a:latin typeface="Browallia New" pitchFamily="34" charset="-34"/>
                <a:cs typeface="Browallia New" pitchFamily="34" charset="-34"/>
                <a:sym typeface="Wingdings"/>
              </a:rPr>
              <a:t>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ฮาร์ดแวร์ </a:t>
            </a:r>
            <a:r>
              <a:rPr lang="en-US" dirty="0">
                <a:latin typeface="Browallia New" pitchFamily="34" charset="-34"/>
                <a:cs typeface="Browallia New" pitchFamily="34" charset="-34"/>
              </a:rPr>
              <a:t>(Hardware)</a:t>
            </a:r>
          </a:p>
          <a:p>
            <a:pPr lvl="1"/>
            <a:r>
              <a:rPr lang="th-TH" dirty="0" smtClean="0">
                <a:latin typeface="Browallia New" pitchFamily="34" charset="-34"/>
                <a:cs typeface="Browallia New" pitchFamily="34" charset="-34"/>
                <a:sym typeface="Wingdings"/>
              </a:rPr>
              <a:t>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ซอฟต์แวร์ </a:t>
            </a:r>
            <a:r>
              <a:rPr lang="en-US" dirty="0">
                <a:latin typeface="Browallia New" pitchFamily="34" charset="-34"/>
                <a:cs typeface="Browallia New" pitchFamily="34" charset="-34"/>
              </a:rPr>
              <a:t>(Software)</a:t>
            </a:r>
          </a:p>
          <a:p>
            <a:pPr lvl="1"/>
            <a:r>
              <a:rPr lang="th-TH" dirty="0" smtClean="0">
                <a:latin typeface="Browallia New" pitchFamily="34" charset="-34"/>
                <a:cs typeface="Browallia New" pitchFamily="34" charset="-34"/>
                <a:sym typeface="Wingdings"/>
              </a:rPr>
              <a:t>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บุคลากร </a:t>
            </a:r>
            <a:r>
              <a:rPr lang="en-US" dirty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dirty="0" err="1">
                <a:latin typeface="Browallia New" pitchFamily="34" charset="-34"/>
                <a:cs typeface="Browallia New" pitchFamily="34" charset="-34"/>
              </a:rPr>
              <a:t>Peopleware</a:t>
            </a:r>
            <a:r>
              <a:rPr lang="en-US" dirty="0">
                <a:latin typeface="Browallia New" pitchFamily="34" charset="-34"/>
                <a:cs typeface="Browallia New" pitchFamily="34" charset="-34"/>
              </a:rPr>
              <a:t>)</a:t>
            </a:r>
          </a:p>
          <a:p>
            <a:pPr lvl="1"/>
            <a:r>
              <a:rPr lang="th-TH" dirty="0" smtClean="0">
                <a:latin typeface="Browallia New" pitchFamily="34" charset="-34"/>
                <a:cs typeface="Browallia New" pitchFamily="34" charset="-34"/>
                <a:sym typeface="Wingdings"/>
              </a:rPr>
              <a:t>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ข้อมูล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และสารสนเทศ </a:t>
            </a:r>
            <a:r>
              <a:rPr lang="en-US" dirty="0">
                <a:latin typeface="Browallia New" pitchFamily="34" charset="-34"/>
                <a:cs typeface="Browallia New" pitchFamily="34" charset="-34"/>
              </a:rPr>
              <a:t>(Data and Information</a:t>
            </a:r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)</a:t>
            </a:r>
            <a:endParaRPr lang="en-US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16" y="4645452"/>
            <a:ext cx="2115983" cy="1896735"/>
          </a:xfrm>
          <a:prstGeom prst="rect">
            <a:avLst/>
          </a:prstGeom>
        </p:spPr>
      </p:pic>
      <p:sp>
        <p:nvSpPr>
          <p:cNvPr id="5" name="วงรี 4"/>
          <p:cNvSpPr/>
          <p:nvPr/>
        </p:nvSpPr>
        <p:spPr>
          <a:xfrm rot="21323156">
            <a:off x="1086154" y="1080928"/>
            <a:ext cx="3764632" cy="10801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9FB2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 rot="21387879">
            <a:off x="1416262" y="1363662"/>
            <a:ext cx="31598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000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DSN Cologne" pitchFamily="2" charset="-34"/>
                <a:cs typeface="DSN Cologne" pitchFamily="2" charset="-34"/>
              </a:rPr>
              <a:t>องค์ประกอบของคอมพิวเตอร์</a:t>
            </a:r>
            <a:endParaRPr lang="th-TH" sz="2000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DSN Cologne" pitchFamily="2" charset="-34"/>
              <a:cs typeface="DSN Cologne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003" y="1496293"/>
            <a:ext cx="102318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ดมุมสี่เหลี่ยมผืนผ้าด้านทแยงมุม 1"/>
          <p:cNvSpPr/>
          <p:nvPr/>
        </p:nvSpPr>
        <p:spPr>
          <a:xfrm>
            <a:off x="323528" y="1412776"/>
            <a:ext cx="8568952" cy="2520280"/>
          </a:xfrm>
          <a:prstGeom prst="snip2DiagRect">
            <a:avLst/>
          </a:prstGeom>
          <a:gradFill>
            <a:gsLst>
              <a:gs pos="23000">
                <a:schemeClr val="bg1"/>
              </a:gs>
              <a:gs pos="100000">
                <a:srgbClr val="33CAFF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เมฆ 7"/>
          <p:cNvSpPr/>
          <p:nvPr/>
        </p:nvSpPr>
        <p:spPr>
          <a:xfrm>
            <a:off x="323528" y="294766"/>
            <a:ext cx="4536503" cy="1402741"/>
          </a:xfrm>
          <a:prstGeom prst="cloud">
            <a:avLst/>
          </a:prstGeom>
          <a:gradFill flip="none" rotWithShape="1">
            <a:gsLst>
              <a:gs pos="23000">
                <a:schemeClr val="bg1"/>
              </a:gs>
              <a:gs pos="100000">
                <a:srgbClr val="A365D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42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 rot="21387879">
            <a:off x="540175" y="446439"/>
            <a:ext cx="4118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ฮาร์ดแวร์</a:t>
            </a:r>
            <a:r>
              <a:rPr lang="th-TH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(Hardware)</a:t>
            </a:r>
            <a:endParaRPr lang="th-TH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43178" y="1852076"/>
            <a:ext cx="7717604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หมายถึง  อุปกรณ์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ต่างๆ ที่ทำงานประสานกันเพื่อให้เกิดการประมวลผล การจัดเก็บ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และ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การเผยแพร่ข้อมูลและสารสนเทศซึ่งหมายรวมถึงตัว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คอมพิวเตอร์และ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อุปกรณ์รอบข้าง</a:t>
            </a:r>
          </a:p>
          <a:p>
            <a:pPr marL="0" indent="0">
              <a:buNone/>
            </a:pPr>
            <a:endParaRPr lang="th-TH" dirty="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59">
            <a:off x="7376449" y="2803825"/>
            <a:ext cx="1629672" cy="2272964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4" y="4126872"/>
            <a:ext cx="3384376" cy="2627869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915" y="4305171"/>
            <a:ext cx="3016712" cy="227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62" y="4797152"/>
            <a:ext cx="2809875" cy="1628775"/>
          </a:xfrm>
          <a:prstGeom prst="rect">
            <a:avLst/>
          </a:prstGeom>
        </p:spPr>
      </p:pic>
      <p:sp>
        <p:nvSpPr>
          <p:cNvPr id="2" name="ตัดมุมสี่เหลี่ยมผืนผ้าด้านทแยงมุม 1"/>
          <p:cNvSpPr/>
          <p:nvPr/>
        </p:nvSpPr>
        <p:spPr>
          <a:xfrm>
            <a:off x="323528" y="1412775"/>
            <a:ext cx="8568952" cy="2892395"/>
          </a:xfrm>
          <a:prstGeom prst="snip2DiagRect">
            <a:avLst/>
          </a:prstGeom>
          <a:gradFill>
            <a:gsLst>
              <a:gs pos="23000">
                <a:schemeClr val="bg1"/>
              </a:gs>
              <a:gs pos="100000">
                <a:srgbClr val="FB89DD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เมฆ 7"/>
          <p:cNvSpPr/>
          <p:nvPr/>
        </p:nvSpPr>
        <p:spPr>
          <a:xfrm>
            <a:off x="323528" y="294766"/>
            <a:ext cx="4536503" cy="1402741"/>
          </a:xfrm>
          <a:prstGeom prst="cloud">
            <a:avLst/>
          </a:prstGeom>
          <a:gradFill flip="none" rotWithShape="1">
            <a:gsLst>
              <a:gs pos="23000">
                <a:schemeClr val="bg1"/>
              </a:gs>
              <a:gs pos="100000">
                <a:srgbClr val="89FB2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42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  <p:sp>
        <p:nvSpPr>
          <p:cNvPr id="5" name="สี่เหลี่ยมผืนผ้า 4"/>
          <p:cNvSpPr/>
          <p:nvPr/>
        </p:nvSpPr>
        <p:spPr>
          <a:xfrm rot="21387879">
            <a:off x="396643" y="387994"/>
            <a:ext cx="4405500" cy="1040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Cologne" pitchFamily="2" charset="-34"/>
                <a:cs typeface="DSN Cologne" pitchFamily="2" charset="-34"/>
              </a:rPr>
              <a:t>ซอฟต์แวร์</a:t>
            </a:r>
            <a:r>
              <a:rPr lang="th-TH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(Software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)</a:t>
            </a:r>
            <a:endParaRPr lang="th-TH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  <a:cs typeface="DSN Cologne" pitchFamily="2" charset="-34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43178" y="1852076"/>
            <a:ext cx="7717604" cy="2274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หมายถึง  ชุดคำสั่ง 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ที่จะทำหน้าที่ในการสั่งและควบคุม ฮาร์ดแวร์ </a:t>
            </a:r>
            <a:r>
              <a:rPr lang="en-US" dirty="0">
                <a:latin typeface="Browallia New" pitchFamily="34" charset="-34"/>
                <a:cs typeface="Browallia New" pitchFamily="34" charset="-34"/>
              </a:rPr>
              <a:t>(Hardware)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สามารถ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แบ่งได้เป็น 2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ประเภท  ดังต่อไปนี้</a:t>
            </a:r>
          </a:p>
          <a:p>
            <a:pPr marL="457200" lvl="1" indent="0">
              <a:buNone/>
            </a:pPr>
            <a:r>
              <a:rPr lang="th-TH" dirty="0" smtClean="0">
                <a:latin typeface="Browallia New" pitchFamily="34" charset="-34"/>
                <a:cs typeface="Browallia New" pitchFamily="34" charset="-34"/>
                <a:sym typeface="Wingdings"/>
              </a:rPr>
              <a:t> 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ซอฟต์แวร์ระบบ </a:t>
            </a:r>
            <a:r>
              <a:rPr lang="en-US" dirty="0">
                <a:latin typeface="Browallia New" pitchFamily="34" charset="-34"/>
                <a:cs typeface="Browallia New" pitchFamily="34" charset="-34"/>
              </a:rPr>
              <a:t>(System Software)</a:t>
            </a:r>
          </a:p>
          <a:p>
            <a:pPr marL="457200" lvl="1" indent="0">
              <a:buNone/>
            </a:pPr>
            <a:r>
              <a:rPr lang="th-TH" dirty="0" smtClean="0">
                <a:latin typeface="Browallia New" pitchFamily="34" charset="-34"/>
                <a:cs typeface="Browallia New" pitchFamily="34" charset="-34"/>
                <a:sym typeface="Wingdings"/>
              </a:rPr>
              <a:t> 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>ซอฟต์แวร์</a:t>
            </a:r>
            <a:r>
              <a:rPr lang="th-TH" dirty="0">
                <a:latin typeface="Browallia New" pitchFamily="34" charset="-34"/>
                <a:cs typeface="Browallia New" pitchFamily="34" charset="-34"/>
              </a:rPr>
              <a:t>ประยุกต์ </a:t>
            </a:r>
            <a:r>
              <a:rPr lang="en-US" dirty="0">
                <a:latin typeface="Browallia New" pitchFamily="34" charset="-34"/>
                <a:cs typeface="Browallia New" pitchFamily="34" charset="-34"/>
              </a:rPr>
              <a:t>(Application Software)</a:t>
            </a:r>
            <a:endParaRPr lang="th-TH" dirty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th-TH" dirty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th-TH" dirty="0">
              <a:latin typeface="Browallia New" pitchFamily="34" charset="-34"/>
              <a:cs typeface="Browallia New" pitchFamily="34" charset="-34"/>
            </a:endParaRPr>
          </a:p>
          <a:p>
            <a:pPr marL="0" indent="0">
              <a:buNone/>
            </a:pPr>
            <a:endParaRPr lang="th-TH" dirty="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59">
            <a:off x="7376448" y="3083848"/>
            <a:ext cx="1629672" cy="227296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29200"/>
            <a:ext cx="43529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ดมุมสี่เหลี่ยมผืนผ้าด้านทแยงมุม 1"/>
          <p:cNvSpPr/>
          <p:nvPr/>
        </p:nvSpPr>
        <p:spPr>
          <a:xfrm>
            <a:off x="323528" y="1412775"/>
            <a:ext cx="8568952" cy="3816425"/>
          </a:xfrm>
          <a:prstGeom prst="snip2DiagRect">
            <a:avLst/>
          </a:prstGeom>
          <a:gradFill>
            <a:gsLst>
              <a:gs pos="2300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เมฆ 7"/>
          <p:cNvSpPr/>
          <p:nvPr/>
        </p:nvSpPr>
        <p:spPr>
          <a:xfrm>
            <a:off x="323528" y="294766"/>
            <a:ext cx="5040560" cy="1402741"/>
          </a:xfrm>
          <a:prstGeom prst="cloud">
            <a:avLst/>
          </a:prstGeom>
          <a:gradFill flip="none" rotWithShape="1">
            <a:gsLst>
              <a:gs pos="23000">
                <a:schemeClr val="bg1"/>
              </a:gs>
              <a:gs pos="100000">
                <a:srgbClr val="FB89DD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42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 rot="21387879">
            <a:off x="425324" y="484383"/>
            <a:ext cx="4855816" cy="9540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SN Cologne" pitchFamily="2" charset="-34"/>
                <a:cs typeface="DSN Cologne" pitchFamily="2" charset="-34"/>
              </a:rPr>
              <a:t>ข้อมูลและสารสนเทศ</a:t>
            </a:r>
            <a:endParaRPr lang="th-TH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  <a:cs typeface="DSN Cologne" pitchFamily="2" charset="-34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43178" y="1852076"/>
            <a:ext cx="7717604" cy="2945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ข้อมูล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(Data)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หมายถึง ข้อเท็จจริงเกี่ยวกับเหตุการณ์ ข่าวสาร หรือข้อมูลดิบ ที่ยังไม่ผ่านการประมวลผล อาจอยู่ในรูปของ ตัวเลข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(Numeric Data),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ตัวอักษร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(Text Data),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รูปภาพ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(Image Data)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ฯลฯ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สารสนเทศ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(Information)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หมายถึง ข้อมูลที่ได้ผ่าน กระบวนการประมวลผล หรือจัดระบบแล้ว เพื่อให้มีความหมาย และสามารถนำไปใช้ได้</a:t>
            </a:r>
          </a:p>
          <a:p>
            <a:pPr marL="0" indent="0"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398">
            <a:off x="7435910" y="4435324"/>
            <a:ext cx="1629672" cy="22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1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69" y="1209153"/>
            <a:ext cx="4782070" cy="3600400"/>
          </a:xfrm>
          <a:prstGeom prst="rect">
            <a:avLst/>
          </a:prstGeom>
        </p:spPr>
      </p:pic>
      <p:sp>
        <p:nvSpPr>
          <p:cNvPr id="13" name="วงรี 12"/>
          <p:cNvSpPr/>
          <p:nvPr/>
        </p:nvSpPr>
        <p:spPr>
          <a:xfrm rot="21323156">
            <a:off x="971919" y="182683"/>
            <a:ext cx="4046469" cy="125040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9FB2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 rot="21387879">
            <a:off x="1165223" y="547746"/>
            <a:ext cx="37561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DSN Cologne" pitchFamily="2" charset="-34"/>
                <a:cs typeface="DSN Cologne" pitchFamily="2" charset="-34"/>
              </a:rPr>
              <a:t>อุปกรณ์หลักของคอมพิวเตอร์</a:t>
            </a:r>
            <a:endParaRPr lang="th-TH" sz="2400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DSN Cologne" pitchFamily="2" charset="-34"/>
              <a:cs typeface="DSN Cologne" pitchFamily="2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40" y="842508"/>
            <a:ext cx="1271357" cy="1163156"/>
          </a:xfrm>
          <a:prstGeom prst="rect">
            <a:avLst/>
          </a:prstGeom>
        </p:spPr>
      </p:pic>
      <p:grpSp>
        <p:nvGrpSpPr>
          <p:cNvPr id="14" name="กลุ่ม 13"/>
          <p:cNvGrpSpPr/>
          <p:nvPr/>
        </p:nvGrpSpPr>
        <p:grpSpPr>
          <a:xfrm>
            <a:off x="6218249" y="4486654"/>
            <a:ext cx="2925751" cy="1726374"/>
            <a:chOff x="4868134" y="5013176"/>
            <a:chExt cx="3901626" cy="1726374"/>
          </a:xfrm>
        </p:grpSpPr>
        <p:sp>
          <p:nvSpPr>
            <p:cNvPr id="3" name="สี่เหลี่ยมผืนผ้ามุมมน 2"/>
            <p:cNvSpPr/>
            <p:nvPr/>
          </p:nvSpPr>
          <p:spPr>
            <a:xfrm>
              <a:off x="4868134" y="5013176"/>
              <a:ext cx="3736315" cy="1726374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FF81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4923563" y="5013176"/>
              <a:ext cx="3846197" cy="17235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th-TH" sz="2200" cap="all" dirty="0" err="1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ngsana New" pitchFamily="18" charset="-34"/>
                  <a:cs typeface="Angsana New" pitchFamily="18" charset="-34"/>
                </a:rPr>
                <a:t>เคส</a:t>
              </a:r>
              <a:r>
                <a:rPr lang="th-TH" sz="2200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2200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ngsana New" pitchFamily="18" charset="-34"/>
                  <a:cs typeface="Angsana New" pitchFamily="18" charset="-34"/>
                </a:rPr>
                <a:t>(CPU  Case)  </a:t>
              </a:r>
            </a:p>
            <a:p>
              <a:r>
                <a:rPr lang="th-TH" sz="2400" b="1" cap="all" dirty="0">
                  <a:ln w="9000" cmpd="sng">
                    <a:solidFill>
                      <a:srgbClr val="F814BC"/>
                    </a:solidFill>
                    <a:prstDash val="solid"/>
                  </a:ln>
                  <a:solidFill>
                    <a:srgbClr val="F814BC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JasmineUPC" pitchFamily="18" charset="-34"/>
                  <a:cs typeface="JasmineUPC" pitchFamily="18" charset="-34"/>
                </a:rPr>
                <a:t> </a:t>
              </a:r>
              <a:r>
                <a:rPr lang="th-TH" sz="2400" b="1" cap="all" dirty="0" smtClean="0">
                  <a:ln w="9000" cmpd="sng">
                    <a:solidFill>
                      <a:srgbClr val="F814BC"/>
                    </a:solidFill>
                    <a:prstDash val="solid"/>
                  </a:ln>
                  <a:solidFill>
                    <a:srgbClr val="F814BC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JasmineUPC" pitchFamily="18" charset="-34"/>
                  <a:cs typeface="JasmineUPC" pitchFamily="18" charset="-34"/>
                </a:rPr>
                <a:t>    </a:t>
              </a:r>
              <a:r>
                <a:rPr lang="th-TH" sz="2000" b="1" dirty="0" smtClean="0">
                  <a:latin typeface="Angsana New" pitchFamily="18" charset="-34"/>
                  <a:cs typeface="Angsana New" pitchFamily="18" charset="-34"/>
                </a:rPr>
                <a:t>หัวใจ</a:t>
              </a:r>
              <a:r>
                <a:rPr lang="th-TH" sz="2000" b="1" dirty="0">
                  <a:latin typeface="Angsana New" pitchFamily="18" charset="-34"/>
                  <a:cs typeface="Angsana New" pitchFamily="18" charset="-34"/>
                </a:rPr>
                <a:t>หลักของเครื่อง</a:t>
              </a:r>
              <a:r>
                <a:rPr lang="th-TH" sz="2000" b="1" dirty="0" smtClean="0">
                  <a:latin typeface="Angsana New" pitchFamily="18" charset="-34"/>
                  <a:cs typeface="Angsana New" pitchFamily="18" charset="-34"/>
                </a:rPr>
                <a:t>คอมพิวเตอร์ </a:t>
              </a:r>
              <a:r>
                <a:rPr lang="en-US" sz="2000" b="1" dirty="0">
                  <a:latin typeface="Angsana New" pitchFamily="18" charset="-34"/>
                  <a:cs typeface="Angsana New" pitchFamily="18" charset="-34"/>
                </a:rPr>
                <a:t>CPU  </a:t>
              </a:r>
              <a:r>
                <a:rPr lang="th-TH" sz="2000" b="1" dirty="0">
                  <a:latin typeface="Angsana New" pitchFamily="18" charset="-34"/>
                  <a:cs typeface="Angsana New" pitchFamily="18" charset="-34"/>
                </a:rPr>
                <a:t>ย่อมาจาก  </a:t>
              </a:r>
              <a:r>
                <a:rPr lang="en-US" sz="2000" b="1" dirty="0">
                  <a:latin typeface="Angsana New" pitchFamily="18" charset="-34"/>
                  <a:cs typeface="Angsana New" pitchFamily="18" charset="-34"/>
                </a:rPr>
                <a:t>“Central  </a:t>
              </a:r>
              <a:r>
                <a:rPr lang="en-US" sz="2000" b="1" dirty="0" smtClean="0">
                  <a:latin typeface="Angsana New" pitchFamily="18" charset="-34"/>
                  <a:cs typeface="Angsana New" pitchFamily="18" charset="-34"/>
                </a:rPr>
                <a:t>Processing  Unit”  </a:t>
              </a:r>
              <a:r>
                <a:rPr lang="th-TH" sz="2000" b="1" dirty="0" smtClean="0">
                  <a:latin typeface="Angsana New" pitchFamily="18" charset="-34"/>
                  <a:cs typeface="Angsana New" pitchFamily="18" charset="-34"/>
                </a:rPr>
                <a:t>คือ  หน่วยประมวลผลกลาง  หรือ  เรียก  ซีพียู</a:t>
              </a:r>
              <a:r>
                <a:rPr lang="en-US" sz="2000" b="1" dirty="0" smtClean="0">
                  <a:latin typeface="Angsana New" pitchFamily="18" charset="-34"/>
                  <a:cs typeface="Angsana New" pitchFamily="18" charset="-34"/>
                </a:rPr>
                <a:t>  </a:t>
              </a:r>
              <a:endParaRPr lang="th-TH" sz="2000" b="1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6" name="กลุ่ม 15"/>
          <p:cNvGrpSpPr/>
          <p:nvPr/>
        </p:nvGrpSpPr>
        <p:grpSpPr>
          <a:xfrm>
            <a:off x="6252030" y="221283"/>
            <a:ext cx="2750159" cy="2031325"/>
            <a:chOff x="5899337" y="5481108"/>
            <a:chExt cx="2750159" cy="2031325"/>
          </a:xfrm>
        </p:grpSpPr>
        <p:sp>
          <p:nvSpPr>
            <p:cNvPr id="17" name="สี่เหลี่ยมผืนผ้ามุมมน 16"/>
            <p:cNvSpPr/>
            <p:nvPr/>
          </p:nvSpPr>
          <p:spPr>
            <a:xfrm>
              <a:off x="5899337" y="5481108"/>
              <a:ext cx="2736304" cy="2016224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6025577" y="5481108"/>
              <a:ext cx="2623919" cy="203132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th-TH" sz="2200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ngsana New" pitchFamily="18" charset="-34"/>
                  <a:cs typeface="Angsana New" pitchFamily="18" charset="-34"/>
                </a:rPr>
                <a:t>จอภาพ </a:t>
              </a:r>
              <a:r>
                <a:rPr lang="en-US" sz="2200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ngsana New" pitchFamily="18" charset="-34"/>
                  <a:cs typeface="Angsana New" pitchFamily="18" charset="-34"/>
                </a:rPr>
                <a:t>(Monitor</a:t>
              </a:r>
              <a:r>
                <a:rPr lang="en-US" sz="2200" cap="all" dirty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ngsana New" pitchFamily="18" charset="-34"/>
                  <a:cs typeface="Angsana New" pitchFamily="18" charset="-34"/>
                </a:rPr>
                <a:t>)</a:t>
              </a:r>
              <a:endParaRPr lang="en-US" sz="2200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endParaRPr>
            </a:p>
            <a:p>
              <a:r>
                <a:rPr lang="th-TH" sz="2400" b="1" cap="all" dirty="0">
                  <a:ln w="9000" cmpd="sng">
                    <a:solidFill>
                      <a:srgbClr val="F814BC"/>
                    </a:solidFill>
                    <a:prstDash val="solid"/>
                  </a:ln>
                  <a:solidFill>
                    <a:srgbClr val="F814BC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JasmineUPC" pitchFamily="18" charset="-34"/>
                  <a:cs typeface="JasmineUPC" pitchFamily="18" charset="-34"/>
                </a:rPr>
                <a:t> </a:t>
              </a:r>
              <a:r>
                <a:rPr lang="th-TH" sz="2400" b="1" cap="all" dirty="0" smtClean="0">
                  <a:ln w="9000" cmpd="sng">
                    <a:solidFill>
                      <a:srgbClr val="F814BC"/>
                    </a:solidFill>
                    <a:prstDash val="solid"/>
                  </a:ln>
                  <a:solidFill>
                    <a:srgbClr val="F814BC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JasmineUPC" pitchFamily="18" charset="-34"/>
                  <a:cs typeface="JasmineUPC" pitchFamily="18" charset="-34"/>
                </a:rPr>
                <a:t>    </a:t>
              </a:r>
              <a:r>
                <a:rPr lang="th-TH" sz="2000" b="1" dirty="0" smtClean="0">
                  <a:latin typeface="Angsana New" pitchFamily="18" charset="-34"/>
                  <a:cs typeface="Angsana New" pitchFamily="18" charset="-34"/>
                </a:rPr>
                <a:t>จอภาพแสดงผลการทำงาน  เหมือนกับจอโทรทัศน์ แสดงอักษร  ตัวเลขและภาพกราฟิกต่าง ๆ ขนาดที่นิยมคือ  </a:t>
              </a:r>
              <a:r>
                <a:rPr lang="en-US" sz="2000" b="1" dirty="0" smtClean="0">
                  <a:latin typeface="Angsana New" pitchFamily="18" charset="-34"/>
                  <a:cs typeface="Angsana New" pitchFamily="18" charset="-34"/>
                </a:rPr>
                <a:t>17”  </a:t>
              </a:r>
              <a:r>
                <a:rPr lang="th-TH" sz="2000" b="1" dirty="0" smtClean="0">
                  <a:latin typeface="Angsana New" pitchFamily="18" charset="-34"/>
                  <a:cs typeface="Angsana New" pitchFamily="18" charset="-34"/>
                </a:rPr>
                <a:t>เพื่อให้ทำงานได้อย่างสะดวก</a:t>
              </a:r>
            </a:p>
          </p:txBody>
        </p:sp>
      </p:grpSp>
      <p:grpSp>
        <p:nvGrpSpPr>
          <p:cNvPr id="19" name="กลุ่ม 18"/>
          <p:cNvGrpSpPr/>
          <p:nvPr/>
        </p:nvGrpSpPr>
        <p:grpSpPr>
          <a:xfrm>
            <a:off x="126824" y="4365104"/>
            <a:ext cx="2547990" cy="1969475"/>
            <a:chOff x="5056736" y="5251434"/>
            <a:chExt cx="2547990" cy="1969475"/>
          </a:xfrm>
        </p:grpSpPr>
        <p:sp>
          <p:nvSpPr>
            <p:cNvPr id="20" name="สี่เหลี่ยมผืนผ้ามุมมน 19"/>
            <p:cNvSpPr/>
            <p:nvPr/>
          </p:nvSpPr>
          <p:spPr>
            <a:xfrm>
              <a:off x="5056736" y="5251434"/>
              <a:ext cx="2547990" cy="1969475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DB9EB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5103766" y="5364043"/>
              <a:ext cx="2500959" cy="17235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th-TH" sz="2200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ngsana New" pitchFamily="18" charset="-34"/>
                  <a:cs typeface="Angsana New" pitchFamily="18" charset="-34"/>
                </a:rPr>
                <a:t>คีย์บอร์ด  </a:t>
              </a:r>
              <a:r>
                <a:rPr lang="en-US" sz="2200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ngsana New" pitchFamily="18" charset="-34"/>
                  <a:cs typeface="Angsana New" pitchFamily="18" charset="-34"/>
                </a:rPr>
                <a:t>(Keyboard)  </a:t>
              </a:r>
            </a:p>
            <a:p>
              <a:r>
                <a:rPr lang="th-TH" sz="2400" b="1" cap="all" dirty="0">
                  <a:ln w="9000" cmpd="sng">
                    <a:solidFill>
                      <a:srgbClr val="F814BC"/>
                    </a:solidFill>
                    <a:prstDash val="solid"/>
                  </a:ln>
                  <a:solidFill>
                    <a:srgbClr val="F814BC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JasmineUPC" pitchFamily="18" charset="-34"/>
                  <a:cs typeface="JasmineUPC" pitchFamily="18" charset="-34"/>
                </a:rPr>
                <a:t> </a:t>
              </a:r>
              <a:r>
                <a:rPr lang="th-TH" sz="2400" b="1" cap="all" dirty="0" smtClean="0">
                  <a:ln w="9000" cmpd="sng">
                    <a:solidFill>
                      <a:srgbClr val="F814BC"/>
                    </a:solidFill>
                    <a:prstDash val="solid"/>
                  </a:ln>
                  <a:solidFill>
                    <a:srgbClr val="F814BC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JasmineUPC" pitchFamily="18" charset="-34"/>
                  <a:cs typeface="JasmineUPC" pitchFamily="18" charset="-34"/>
                </a:rPr>
                <a:t>   </a:t>
              </a:r>
              <a:r>
                <a:rPr lang="th-TH" sz="2000" b="1" cap="all" dirty="0" smtClean="0">
                  <a:ln w="9000" cmpd="sng">
                    <a:solidFill>
                      <a:srgbClr val="F814BC"/>
                    </a:solidFill>
                    <a:prstDash val="solid"/>
                  </a:ln>
                  <a:solidFill>
                    <a:srgbClr val="F814BC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2000" b="1" dirty="0" smtClean="0">
                  <a:latin typeface="Angsana New" pitchFamily="18" charset="-34"/>
                  <a:cs typeface="Angsana New" pitchFamily="18" charset="-34"/>
                </a:rPr>
                <a:t>คีย์บอร์ดมีคีย์ตัวอักษรตัวเลขและโค้ดพิเศษ  ในการป้อนข้อมูลหรือสั่งให้เครื่องทำงานต่าง ๆ ส่วนใหญ่มีคีย์ทั้งหมด </a:t>
              </a:r>
              <a:r>
                <a:rPr lang="en-US" sz="2000" b="1" dirty="0" smtClean="0">
                  <a:latin typeface="Angsana New" pitchFamily="18" charset="-34"/>
                  <a:cs typeface="Angsana New" pitchFamily="18" charset="-34"/>
                </a:rPr>
                <a:t>101-108  </a:t>
              </a:r>
              <a:r>
                <a:rPr lang="th-TH" sz="2000" b="1" dirty="0" smtClean="0">
                  <a:latin typeface="Angsana New" pitchFamily="18" charset="-34"/>
                  <a:cs typeface="Angsana New" pitchFamily="18" charset="-34"/>
                </a:rPr>
                <a:t>คีย์</a:t>
              </a:r>
              <a:endParaRPr lang="th-TH" sz="2000" b="1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22" name="กลุ่ม 21"/>
          <p:cNvGrpSpPr/>
          <p:nvPr/>
        </p:nvGrpSpPr>
        <p:grpSpPr>
          <a:xfrm>
            <a:off x="2737003" y="4752854"/>
            <a:ext cx="3376477" cy="1969770"/>
            <a:chOff x="4720325" y="5013176"/>
            <a:chExt cx="4502690" cy="1969770"/>
          </a:xfrm>
        </p:grpSpPr>
        <p:sp>
          <p:nvSpPr>
            <p:cNvPr id="23" name="สี่เหลี่ยมผืนผ้ามุมมน 22"/>
            <p:cNvSpPr/>
            <p:nvPr/>
          </p:nvSpPr>
          <p:spPr>
            <a:xfrm>
              <a:off x="4720325" y="5013176"/>
              <a:ext cx="4502690" cy="1966522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77FD87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4886610" y="5013176"/>
              <a:ext cx="4260361" cy="19697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th-TH" sz="2200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ngsana New" pitchFamily="18" charset="-34"/>
                  <a:cs typeface="Angsana New" pitchFamily="18" charset="-34"/>
                </a:rPr>
                <a:t>เมาส์  </a:t>
              </a:r>
              <a:r>
                <a:rPr lang="en-US" sz="2200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ngsana New" pitchFamily="18" charset="-34"/>
                  <a:cs typeface="Angsana New" pitchFamily="18" charset="-34"/>
                </a:rPr>
                <a:t>(Mouse)</a:t>
              </a:r>
            </a:p>
            <a:p>
              <a:r>
                <a:rPr lang="th-TH" sz="2000" b="1" dirty="0">
                  <a:latin typeface="Angsana New" pitchFamily="18" charset="-34"/>
                  <a:cs typeface="Angsana New" pitchFamily="18" charset="-34"/>
                </a:rPr>
                <a:t>     </a:t>
              </a:r>
              <a:r>
                <a:rPr lang="th-TH" sz="2000" b="1" dirty="0" smtClean="0">
                  <a:latin typeface="Angsana New" pitchFamily="18" charset="-34"/>
                  <a:cs typeface="Angsana New" pitchFamily="18" charset="-34"/>
                </a:rPr>
                <a:t>เป็นอุปกรณ์ที่ทำหน้าที่คล้ายกับมือของเรา  ในการหยิบจับสิ่งต่าง ๆ ที่ปรากฏบนหน้าจอคอมพิวเตอร์  เมาส์มีหลายแบบ  เช่น  แบบลูกกลิ้ง  แบบไร้สาย  แบบออปติคัล  เป็นต้น</a:t>
              </a:r>
              <a:endParaRPr lang="th-TH" sz="2000" b="1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25" name="กลุ่ม 24"/>
          <p:cNvGrpSpPr/>
          <p:nvPr/>
        </p:nvGrpSpPr>
        <p:grpSpPr>
          <a:xfrm>
            <a:off x="159835" y="2252287"/>
            <a:ext cx="2242412" cy="1836158"/>
            <a:chOff x="5056736" y="5306855"/>
            <a:chExt cx="2559184" cy="1836158"/>
          </a:xfrm>
        </p:grpSpPr>
        <p:sp>
          <p:nvSpPr>
            <p:cNvPr id="26" name="สี่เหลี่ยมผืนผ้ามุมมน 25"/>
            <p:cNvSpPr/>
            <p:nvPr/>
          </p:nvSpPr>
          <p:spPr>
            <a:xfrm>
              <a:off x="5056736" y="5306855"/>
              <a:ext cx="2383629" cy="183615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5114961" y="5383114"/>
              <a:ext cx="2500959" cy="17235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th-TH" sz="2200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ngsana New" pitchFamily="18" charset="-34"/>
                  <a:cs typeface="Angsana New" pitchFamily="18" charset="-34"/>
                </a:rPr>
                <a:t>ลำโพง </a:t>
              </a:r>
              <a:r>
                <a:rPr lang="en-US" sz="2200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ngsana New" pitchFamily="18" charset="-34"/>
                  <a:cs typeface="Angsana New" pitchFamily="18" charset="-34"/>
                </a:rPr>
                <a:t>(Speaker)</a:t>
              </a:r>
            </a:p>
            <a:p>
              <a:r>
                <a:rPr lang="th-TH" sz="2400" b="1" cap="all" dirty="0">
                  <a:ln w="9000" cmpd="sng">
                    <a:solidFill>
                      <a:srgbClr val="F814BC"/>
                    </a:solidFill>
                    <a:prstDash val="solid"/>
                  </a:ln>
                  <a:solidFill>
                    <a:srgbClr val="F814BC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JasmineUPC" pitchFamily="18" charset="-34"/>
                  <a:cs typeface="JasmineUPC" pitchFamily="18" charset="-34"/>
                </a:rPr>
                <a:t> </a:t>
              </a:r>
              <a:r>
                <a:rPr lang="th-TH" sz="2400" b="1" cap="all" dirty="0" smtClean="0">
                  <a:ln w="9000" cmpd="sng">
                    <a:solidFill>
                      <a:srgbClr val="F814BC"/>
                    </a:solidFill>
                    <a:prstDash val="solid"/>
                  </a:ln>
                  <a:solidFill>
                    <a:srgbClr val="F814BC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JasmineUPC" pitchFamily="18" charset="-34"/>
                  <a:cs typeface="JasmineUPC" pitchFamily="18" charset="-34"/>
                </a:rPr>
                <a:t>   </a:t>
              </a:r>
              <a:r>
                <a:rPr lang="th-TH" sz="2000" b="1" cap="all" dirty="0" smtClean="0">
                  <a:ln w="9000" cmpd="sng">
                    <a:solidFill>
                      <a:srgbClr val="F814BC"/>
                    </a:solidFill>
                    <a:prstDash val="solid"/>
                  </a:ln>
                  <a:solidFill>
                    <a:srgbClr val="F814BC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2000" b="1" dirty="0" smtClean="0">
                  <a:latin typeface="Angsana New" pitchFamily="18" charset="-34"/>
                  <a:cs typeface="Angsana New" pitchFamily="18" charset="-34"/>
                </a:rPr>
                <a:t>ใช้สำหรับมัลติมีเดีย  ดูหนัง  ฟังเพลง  หรือเล่นเกม  หรือใช้ฟังบทเรียนผ่านคอมพิวเตอร์</a:t>
              </a:r>
              <a:endParaRPr lang="th-TH" sz="2000" b="1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cxnSp>
        <p:nvCxnSpPr>
          <p:cNvPr id="29" name="ลูกศรเชื่อมต่อแบบตรง 28"/>
          <p:cNvCxnSpPr/>
          <p:nvPr/>
        </p:nvCxnSpPr>
        <p:spPr>
          <a:xfrm flipH="1" flipV="1">
            <a:off x="6270341" y="3977019"/>
            <a:ext cx="321814" cy="6170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 flipV="1">
            <a:off x="2264199" y="3789040"/>
            <a:ext cx="867641" cy="89184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/>
        </p:nvCxnSpPr>
        <p:spPr>
          <a:xfrm flipV="1">
            <a:off x="4328791" y="4365104"/>
            <a:ext cx="438713" cy="65507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/>
          <p:nvPr/>
        </p:nvCxnSpPr>
        <p:spPr>
          <a:xfrm flipH="1">
            <a:off x="5364088" y="660767"/>
            <a:ext cx="1049919" cy="125606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45"/>
          <p:cNvCxnSpPr/>
          <p:nvPr/>
        </p:nvCxnSpPr>
        <p:spPr>
          <a:xfrm>
            <a:off x="1979712" y="2564904"/>
            <a:ext cx="674135" cy="29691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9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 rot="21323156">
            <a:off x="971919" y="182683"/>
            <a:ext cx="4046469" cy="125040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33CA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 rot="21387879">
            <a:off x="1418693" y="505273"/>
            <a:ext cx="3137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DSN Cologne" pitchFamily="2" charset="-34"/>
                <a:cs typeface="DSN Cologne" pitchFamily="2" charset="-34"/>
              </a:rPr>
              <a:t>อุปกรณ์เสริม</a:t>
            </a:r>
            <a:r>
              <a:rPr lang="th-TH" sz="3200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DSN Cologne" pitchFamily="2" charset="-34"/>
                <a:cs typeface="DSN Cologne" pitchFamily="2" charset="-34"/>
              </a:rPr>
              <a:t>ต่างๆ</a:t>
            </a:r>
            <a:endParaRPr lang="th-TH" sz="3200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DSN Cologne" pitchFamily="2" charset="-34"/>
              <a:cs typeface="DSN Cologne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40" y="842508"/>
            <a:ext cx="1271357" cy="1163156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01218"/>
            <a:ext cx="2974271" cy="2756782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4" y="1700808"/>
            <a:ext cx="3493469" cy="2616731"/>
          </a:xfrm>
          <a:prstGeom prst="rect">
            <a:avLst/>
          </a:prstGeom>
        </p:spPr>
      </p:pic>
      <p:sp>
        <p:nvSpPr>
          <p:cNvPr id="56" name="สี่เหลี่ยมผืนผ้ามุมมน 55"/>
          <p:cNvSpPr/>
          <p:nvPr/>
        </p:nvSpPr>
        <p:spPr>
          <a:xfrm>
            <a:off x="1212086" y="4941168"/>
            <a:ext cx="2821166" cy="1157939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สี่เหลี่ยมผืนผ้า 56"/>
          <p:cNvSpPr/>
          <p:nvPr/>
        </p:nvSpPr>
        <p:spPr>
          <a:xfrm>
            <a:off x="1796512" y="4907835"/>
            <a:ext cx="16882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Cologne" pitchFamily="2" charset="-34"/>
                <a:cs typeface="DSN Cologne" pitchFamily="2" charset="-34"/>
              </a:rPr>
              <a:t>โป</a:t>
            </a:r>
            <a:r>
              <a:rPr lang="th-TH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Cologne" pitchFamily="2" charset="-34"/>
                <a:cs typeface="DSN Cologne" pitchFamily="2" charset="-34"/>
              </a:rPr>
              <a:t>รเจกเตอร์</a:t>
            </a:r>
            <a:endParaRPr lang="th-TH" sz="3600" b="1" spc="50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Cologne" pitchFamily="2" charset="-34"/>
              <a:cs typeface="DSN Cologne" pitchFamily="2" charset="-34"/>
            </a:endParaRPr>
          </a:p>
          <a:p>
            <a:pPr algn="ctr"/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(Projector)</a:t>
            </a:r>
            <a:endParaRPr lang="th-TH" sz="36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8" name="ลูกศรขวา 57"/>
          <p:cNvSpPr/>
          <p:nvPr/>
        </p:nvSpPr>
        <p:spPr>
          <a:xfrm flipH="1">
            <a:off x="4344223" y="5285301"/>
            <a:ext cx="708326" cy="46967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ลูกศรขวา 58"/>
          <p:cNvSpPr/>
          <p:nvPr/>
        </p:nvSpPr>
        <p:spPr>
          <a:xfrm>
            <a:off x="4603100" y="2852936"/>
            <a:ext cx="760988" cy="46967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สี่เหลี่ยมผืนผ้ามุมมน 59"/>
          <p:cNvSpPr/>
          <p:nvPr/>
        </p:nvSpPr>
        <p:spPr>
          <a:xfrm>
            <a:off x="5499742" y="2520939"/>
            <a:ext cx="2821166" cy="1157939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59FD6D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สี่เหลี่ยมผืนผ้า 60"/>
          <p:cNvSpPr/>
          <p:nvPr/>
        </p:nvSpPr>
        <p:spPr>
          <a:xfrm>
            <a:off x="6233248" y="2487606"/>
            <a:ext cx="13901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Cologne" pitchFamily="2" charset="-34"/>
                <a:cs typeface="DSN Cologne" pitchFamily="2" charset="-34"/>
              </a:rPr>
              <a:t>เครื่องพิมพ์</a:t>
            </a:r>
          </a:p>
          <a:p>
            <a:pPr algn="ctr"/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(Printer)</a:t>
            </a:r>
            <a:endParaRPr lang="th-TH" sz="36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22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12340"/>
            <a:ext cx="4104456" cy="4104456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47" y="2348880"/>
            <a:ext cx="3888432" cy="3888432"/>
          </a:xfrm>
          <a:prstGeom prst="rect">
            <a:avLst/>
          </a:prstGeom>
        </p:spPr>
      </p:pic>
      <p:sp>
        <p:nvSpPr>
          <p:cNvPr id="9" name="ลูกศรขวา 8"/>
          <p:cNvSpPr/>
          <p:nvPr/>
        </p:nvSpPr>
        <p:spPr>
          <a:xfrm>
            <a:off x="4603100" y="1522938"/>
            <a:ext cx="760988" cy="46967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499742" y="1190941"/>
            <a:ext cx="2821166" cy="1157939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59FD6D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947915" y="1157608"/>
            <a:ext cx="19607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Cologne" pitchFamily="2" charset="-34"/>
                <a:cs typeface="DSN Cologne" pitchFamily="2" charset="-34"/>
              </a:rPr>
              <a:t>เครื่องสแกนเนอร์</a:t>
            </a:r>
          </a:p>
          <a:p>
            <a:pPr algn="ctr"/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(Scanner)</a:t>
            </a:r>
            <a:endParaRPr lang="th-TH" sz="36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212086" y="4362198"/>
            <a:ext cx="2821166" cy="1157939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926355" y="4328865"/>
            <a:ext cx="14285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Cologne" pitchFamily="2" charset="-34"/>
                <a:cs typeface="DSN Cologne" pitchFamily="2" charset="-34"/>
              </a:rPr>
              <a:t>โมเด็ม</a:t>
            </a:r>
          </a:p>
          <a:p>
            <a:pPr algn="ctr"/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(Modem)</a:t>
            </a:r>
            <a:endParaRPr lang="th-TH" sz="36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ลูกศรขวา 13"/>
          <p:cNvSpPr/>
          <p:nvPr/>
        </p:nvSpPr>
        <p:spPr>
          <a:xfrm flipH="1">
            <a:off x="4344223" y="4706331"/>
            <a:ext cx="708326" cy="46967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90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ลูกศรขวา 8"/>
          <p:cNvSpPr/>
          <p:nvPr/>
        </p:nvSpPr>
        <p:spPr>
          <a:xfrm>
            <a:off x="4603100" y="1522938"/>
            <a:ext cx="760988" cy="46967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499742" y="1190941"/>
            <a:ext cx="2821166" cy="1157939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59FD6D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906238" y="1157608"/>
            <a:ext cx="20441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Cologne" pitchFamily="2" charset="-34"/>
                <a:cs typeface="DSN Cologne" pitchFamily="2" charset="-34"/>
              </a:rPr>
              <a:t>ฮาร์ดดิสก์พกพา</a:t>
            </a:r>
          </a:p>
          <a:p>
            <a:pPr algn="ctr"/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(Hard  Drive)</a:t>
            </a:r>
            <a:endParaRPr lang="th-TH" sz="36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212086" y="4362198"/>
            <a:ext cx="2821166" cy="1157939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882273" y="4328865"/>
            <a:ext cx="15167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Cologne" pitchFamily="2" charset="-34"/>
                <a:cs typeface="DSN Cologne" pitchFamily="2" charset="-34"/>
              </a:rPr>
              <a:t>จอยสติ๊ก</a:t>
            </a:r>
            <a:endParaRPr lang="th-TH" sz="3600" b="1" spc="50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N Cologne" pitchFamily="2" charset="-34"/>
              <a:cs typeface="DSN Cologne" pitchFamily="2" charset="-34"/>
            </a:endParaRPr>
          </a:p>
          <a:p>
            <a:pPr algn="ctr"/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(Joystick)</a:t>
            </a:r>
            <a:endParaRPr lang="th-TH" sz="36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ลูกศรขวา 13"/>
          <p:cNvSpPr/>
          <p:nvPr/>
        </p:nvSpPr>
        <p:spPr>
          <a:xfrm flipH="1">
            <a:off x="4344223" y="4706331"/>
            <a:ext cx="708326" cy="46967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0" y="577841"/>
            <a:ext cx="3861993" cy="273393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3249544"/>
            <a:ext cx="2815563" cy="327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ลูกศรขวา 8"/>
          <p:cNvSpPr/>
          <p:nvPr/>
        </p:nvSpPr>
        <p:spPr>
          <a:xfrm>
            <a:off x="4603100" y="1522938"/>
            <a:ext cx="760988" cy="46967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499742" y="1190941"/>
            <a:ext cx="2821166" cy="1157939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59FD6D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140276" y="1157608"/>
            <a:ext cx="15760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Cologne" pitchFamily="2" charset="-34"/>
                <a:cs typeface="DSN Cologne" pitchFamily="2" charset="-34"/>
              </a:rPr>
              <a:t>กล้องเว็บแคม</a:t>
            </a:r>
          </a:p>
          <a:p>
            <a:pPr algn="ctr"/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(Webcam)</a:t>
            </a:r>
            <a:endParaRPr lang="th-TH" sz="36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212086" y="4362198"/>
            <a:ext cx="2821166" cy="1157939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613771" y="4328865"/>
            <a:ext cx="20537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N Cologne" pitchFamily="2" charset="-34"/>
                <a:cs typeface="DSN Cologne" pitchFamily="2" charset="-34"/>
              </a:rPr>
              <a:t>ไมโครโฟน</a:t>
            </a:r>
          </a:p>
          <a:p>
            <a:pPr algn="ctr"/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Micropnone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36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ลูกศรขวา 13"/>
          <p:cNvSpPr/>
          <p:nvPr/>
        </p:nvSpPr>
        <p:spPr>
          <a:xfrm flipH="1">
            <a:off x="4344223" y="4706331"/>
            <a:ext cx="708326" cy="469671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53" y="234321"/>
            <a:ext cx="2974899" cy="307117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21" y="2829765"/>
            <a:ext cx="3482627" cy="34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FB89DD"/>
            </a:gs>
            <a:gs pos="85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683568" y="404664"/>
            <a:ext cx="3888432" cy="792088"/>
          </a:xfrm>
          <a:prstGeom prst="roundRect">
            <a:avLst/>
          </a:prstGeom>
          <a:gradFill flip="none" rotWithShape="1">
            <a:gsLst>
              <a:gs pos="40000">
                <a:srgbClr val="89FB21"/>
              </a:gs>
              <a:gs pos="85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38100">
            <a:solidFill>
              <a:srgbClr val="E4B5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cs typeface="#TS  Malee Normal" pitchFamily="18" charset="-34"/>
              </a:rPr>
              <a:t>การเชื่อมต่ออุปกรณ์ต่างๆ</a:t>
            </a:r>
            <a:endParaRPr lang="th-TH" dirty="0">
              <a:solidFill>
                <a:schemeClr val="tx1"/>
              </a:solidFill>
              <a:cs typeface="#TS  Malee Normal" pitchFamily="18" charset="-34"/>
            </a:endParaRPr>
          </a:p>
        </p:txBody>
      </p:sp>
      <p:sp>
        <p:nvSpPr>
          <p:cNvPr id="5" name="มนมุมสี่เหลี่ยมผืนผ้าด้านเดียวกัน 4"/>
          <p:cNvSpPr/>
          <p:nvPr/>
        </p:nvSpPr>
        <p:spPr>
          <a:xfrm>
            <a:off x="1070659" y="2220913"/>
            <a:ext cx="3672408" cy="432048"/>
          </a:xfrm>
          <a:prstGeom prst="round2SameRect">
            <a:avLst/>
          </a:prstGeom>
          <a:gradFill>
            <a:gsLst>
              <a:gs pos="40000">
                <a:schemeClr val="tx2">
                  <a:lumMod val="60000"/>
                  <a:lumOff val="40000"/>
                </a:schemeClr>
              </a:gs>
              <a:gs pos="85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# BANGLIKOSANA@POHCHANG" pitchFamily="2" charset="2"/>
                <a:cs typeface="#TS  Malee Normal" pitchFamily="18" charset="-34"/>
              </a:rPr>
              <a:t>การเชื่อมต่อเมาส์และคีย์บอร์ด</a:t>
            </a:r>
            <a:endParaRPr lang="th-TH" dirty="0">
              <a:solidFill>
                <a:schemeClr val="tx1"/>
              </a:solidFill>
              <a:latin typeface="# BANGLIKOSANA@POHCHANG" pitchFamily="2" charset="2"/>
              <a:cs typeface="#TS  Malee Normal" pitchFamily="18" charset="-34"/>
            </a:endParaRPr>
          </a:p>
        </p:txBody>
      </p:sp>
      <p:sp>
        <p:nvSpPr>
          <p:cNvPr id="7" name="มนมุมสี่เหลี่ยมผืนผ้าด้านเดียวกัน 6"/>
          <p:cNvSpPr/>
          <p:nvPr/>
        </p:nvSpPr>
        <p:spPr>
          <a:xfrm>
            <a:off x="1070659" y="2868985"/>
            <a:ext cx="3672408" cy="432048"/>
          </a:xfrm>
          <a:prstGeom prst="round2SameRect">
            <a:avLst/>
          </a:prstGeom>
          <a:gradFill>
            <a:gsLst>
              <a:gs pos="40000">
                <a:schemeClr val="tx2">
                  <a:lumMod val="60000"/>
                  <a:lumOff val="40000"/>
                </a:schemeClr>
              </a:gs>
              <a:gs pos="85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cs typeface="#TS  Malee Normal" pitchFamily="18" charset="-34"/>
              </a:rPr>
              <a:t>การเชื่อมต่อจอภาพ</a:t>
            </a:r>
            <a:endParaRPr lang="th-TH" dirty="0">
              <a:solidFill>
                <a:schemeClr val="tx1"/>
              </a:solidFill>
              <a:cs typeface="#TS  Malee Normal" pitchFamily="18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539552" y="2111455"/>
            <a:ext cx="604808" cy="613514"/>
          </a:xfrm>
          <a:prstGeom prst="ellipse">
            <a:avLst/>
          </a:prstGeom>
          <a:gradFill>
            <a:gsLst>
              <a:gs pos="40000">
                <a:srgbClr val="FF0000"/>
              </a:gs>
              <a:gs pos="85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555092" y="2782683"/>
            <a:ext cx="646290" cy="604651"/>
          </a:xfrm>
          <a:prstGeom prst="ellipse">
            <a:avLst/>
          </a:prstGeom>
          <a:gradFill>
            <a:gsLst>
              <a:gs pos="40000">
                <a:srgbClr val="FF0000"/>
              </a:gs>
              <a:gs pos="85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15" y="4093121"/>
            <a:ext cx="2466975" cy="141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คำบรรยายภาพแบบสี่เหลี่ยมมุมมน 9"/>
          <p:cNvSpPr/>
          <p:nvPr/>
        </p:nvSpPr>
        <p:spPr>
          <a:xfrm>
            <a:off x="3971971" y="4237137"/>
            <a:ext cx="2405756" cy="432048"/>
          </a:xfrm>
          <a:prstGeom prst="wedgeRoundRectCallout">
            <a:avLst>
              <a:gd name="adj1" fmla="val -113026"/>
              <a:gd name="adj2" fmla="val 34709"/>
              <a:gd name="adj3" fmla="val 16667"/>
            </a:avLst>
          </a:prstGeom>
          <a:gradFill>
            <a:gsLst>
              <a:gs pos="40000">
                <a:srgbClr val="FB89DD"/>
              </a:gs>
              <a:gs pos="85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cs typeface="+mj-cs"/>
              </a:rPr>
              <a:t>ช่องเสียบหัวต่อสายไฟ</a:t>
            </a:r>
            <a:endParaRPr lang="th-TH" sz="2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4" name="คำบรรยายภาพแบบสี่เหลี่ยมมุมมน 13"/>
          <p:cNvSpPr/>
          <p:nvPr/>
        </p:nvSpPr>
        <p:spPr>
          <a:xfrm>
            <a:off x="3991652" y="4815179"/>
            <a:ext cx="2405756" cy="444227"/>
          </a:xfrm>
          <a:prstGeom prst="wedgeRoundRectCallout">
            <a:avLst>
              <a:gd name="adj1" fmla="val -115905"/>
              <a:gd name="adj2" fmla="val -33905"/>
              <a:gd name="adj3" fmla="val 16667"/>
            </a:avLst>
          </a:prstGeom>
          <a:gradFill>
            <a:gsLst>
              <a:gs pos="40000">
                <a:srgbClr val="FB89DD"/>
              </a:gs>
              <a:gs pos="85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cs typeface="+mj-cs"/>
              </a:rPr>
              <a:t>เข้ากับตัวเครื่องและสายจอภาพ</a:t>
            </a:r>
            <a:endParaRPr lang="th-TH" sz="20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57" y="2372345"/>
            <a:ext cx="1577986" cy="99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คำบรรยายภาพแบบวงรี 10"/>
          <p:cNvSpPr/>
          <p:nvPr/>
        </p:nvSpPr>
        <p:spPr>
          <a:xfrm flipH="1">
            <a:off x="6759290" y="3288992"/>
            <a:ext cx="1309846" cy="685521"/>
          </a:xfrm>
          <a:prstGeom prst="wedgeEllipseCallout">
            <a:avLst>
              <a:gd name="adj1" fmla="val 94609"/>
              <a:gd name="adj2" fmla="val -89077"/>
            </a:avLst>
          </a:prstGeom>
          <a:gradFill>
            <a:gsLst>
              <a:gs pos="23000">
                <a:srgbClr val="FF0000"/>
              </a:gs>
              <a:gs pos="55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จอภาพ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16" y="1127301"/>
            <a:ext cx="14954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คำบรรยายภาพแบบวงรี 11"/>
          <p:cNvSpPr/>
          <p:nvPr/>
        </p:nvSpPr>
        <p:spPr>
          <a:xfrm>
            <a:off x="4370285" y="1600634"/>
            <a:ext cx="1360857" cy="510821"/>
          </a:xfrm>
          <a:prstGeom prst="wedgeEllipseCallout">
            <a:avLst>
              <a:gd name="adj1" fmla="val 71052"/>
              <a:gd name="adj2" fmla="val -47959"/>
            </a:avLst>
          </a:prstGeom>
          <a:gradFill>
            <a:gsLst>
              <a:gs pos="40000">
                <a:srgbClr val="FFC000"/>
              </a:gs>
              <a:gs pos="85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คีย์บอร์ด</a:t>
            </a:r>
            <a:endParaRPr lang="th-TH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คำบรรยายภาพแบบวงรี 12"/>
          <p:cNvSpPr/>
          <p:nvPr/>
        </p:nvSpPr>
        <p:spPr>
          <a:xfrm>
            <a:off x="7203259" y="1655858"/>
            <a:ext cx="1089512" cy="565055"/>
          </a:xfrm>
          <a:prstGeom prst="wedgeEllipseCallout">
            <a:avLst>
              <a:gd name="adj1" fmla="val -68387"/>
              <a:gd name="adj2" fmla="val -56508"/>
            </a:avLst>
          </a:prstGeom>
          <a:gradFill>
            <a:gsLst>
              <a:gs pos="40000">
                <a:srgbClr val="FFC000"/>
              </a:gs>
              <a:gs pos="85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เมาส์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90" y="4317173"/>
            <a:ext cx="1795621" cy="143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มนมุมสี่เหลี่ยมผืนผ้าด้านเดียวกัน 14"/>
          <p:cNvSpPr/>
          <p:nvPr/>
        </p:nvSpPr>
        <p:spPr>
          <a:xfrm>
            <a:off x="3644054" y="5971009"/>
            <a:ext cx="3614610" cy="504056"/>
          </a:xfrm>
          <a:prstGeom prst="round2SameRect">
            <a:avLst/>
          </a:prstGeom>
          <a:gradFill>
            <a:gsLst>
              <a:gs pos="40000">
                <a:schemeClr val="accent1"/>
              </a:gs>
              <a:gs pos="85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cs typeface="#TS  Malee Normal" pitchFamily="18" charset="-34"/>
              </a:rPr>
              <a:t>การเสียบสายไป</a:t>
            </a:r>
            <a:endParaRPr lang="th-TH" dirty="0">
              <a:solidFill>
                <a:schemeClr val="tx1"/>
              </a:solidFill>
              <a:cs typeface="#TS  Malee Normal" pitchFamily="18" charset="-34"/>
            </a:endParaRPr>
          </a:p>
        </p:txBody>
      </p:sp>
      <p:sp>
        <p:nvSpPr>
          <p:cNvPr id="22" name="วงรี 21"/>
          <p:cNvSpPr/>
          <p:nvPr/>
        </p:nvSpPr>
        <p:spPr>
          <a:xfrm>
            <a:off x="3277145" y="5920693"/>
            <a:ext cx="646290" cy="604651"/>
          </a:xfrm>
          <a:prstGeom prst="ellipse">
            <a:avLst/>
          </a:prstGeom>
          <a:gradFill>
            <a:gsLst>
              <a:gs pos="40000">
                <a:srgbClr val="FF0000"/>
              </a:gs>
              <a:gs pos="85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01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634723" y="188640"/>
            <a:ext cx="4392488" cy="576064"/>
          </a:xfrm>
          <a:prstGeom prst="roundRect">
            <a:avLst/>
          </a:prstGeom>
          <a:gradFill flip="none" rotWithShape="1">
            <a:gsLst>
              <a:gs pos="40000">
                <a:srgbClr val="F814BC"/>
              </a:gs>
              <a:gs pos="75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cs typeface="#TS  Malee Normal" pitchFamily="18" charset="-34"/>
              </a:rPr>
              <a:t>ผังการเชื่อมต่ออุปกรณ์ต่างๆ</a:t>
            </a:r>
            <a:endParaRPr lang="th-TH" dirty="0">
              <a:solidFill>
                <a:schemeClr val="tx1"/>
              </a:solidFill>
              <a:cs typeface="#TS  Malee Normal" pitchFamily="18" charset="-34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1470075" cy="515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5656877" y="1232188"/>
            <a:ext cx="2299497" cy="900668"/>
          </a:xfrm>
          <a:prstGeom prst="roundRect">
            <a:avLst/>
          </a:prstGeom>
          <a:gradFill>
            <a:gsLst>
              <a:gs pos="49000">
                <a:srgbClr val="89FB21"/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เมาส์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PS 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 Mouse Port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709916" y="2636911"/>
            <a:ext cx="2390476" cy="858170"/>
          </a:xfrm>
          <a:prstGeom prst="roundRect">
            <a:avLst/>
          </a:prstGeom>
          <a:gradFill>
            <a:gsLst>
              <a:gs pos="49000">
                <a:srgbClr val="89FB21"/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พอร์ตขนาน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ParallelPort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5656878" y="4653136"/>
            <a:ext cx="2922229" cy="789174"/>
          </a:xfrm>
          <a:prstGeom prst="roundRect">
            <a:avLst/>
          </a:prstGeom>
          <a:gradFill>
            <a:gsLst>
              <a:gs pos="49000">
                <a:srgbClr val="89FB21"/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การ์ดแลน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RJ – 45 </a:t>
            </a:r>
            <a:r>
              <a:rPr lang="en-US" sz="24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Ethemet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LAN Port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5847548" y="5760376"/>
            <a:ext cx="2662321" cy="809855"/>
          </a:xfrm>
          <a:prstGeom prst="roundRect">
            <a:avLst/>
          </a:prstGeom>
          <a:gradFill>
            <a:gsLst>
              <a:gs pos="49000">
                <a:srgbClr val="89FB21"/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ไมโครโฟน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Microphone </a:t>
            </a:r>
            <a:r>
              <a:rPr lang="en-US" sz="24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ln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864668" y="1124744"/>
            <a:ext cx="2732383" cy="809329"/>
          </a:xfrm>
          <a:prstGeom prst="roundRect">
            <a:avLst/>
          </a:prstGeom>
          <a:gradFill>
            <a:gsLst>
              <a:gs pos="49000">
                <a:srgbClr val="89FB21"/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คีย์บอร์ด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PS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 Keyboard Port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1000022" y="2132856"/>
            <a:ext cx="2592261" cy="792088"/>
          </a:xfrm>
          <a:prstGeom prst="roundRect">
            <a:avLst/>
          </a:prstGeom>
          <a:gradFill>
            <a:gsLst>
              <a:gs pos="49000">
                <a:srgbClr val="89FB21"/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พอร์ตอนุกรม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Serial Port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489077" y="3212976"/>
            <a:ext cx="2101833" cy="720080"/>
          </a:xfrm>
          <a:prstGeom prst="roundRect">
            <a:avLst/>
          </a:prstGeom>
          <a:gradFill>
            <a:gsLst>
              <a:gs pos="49000">
                <a:srgbClr val="89FB21"/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การ์ดจอภาพ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VGA Port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977439" y="4258549"/>
            <a:ext cx="2171894" cy="826635"/>
          </a:xfrm>
          <a:prstGeom prst="roundRect">
            <a:avLst/>
          </a:prstGeom>
          <a:gradFill>
            <a:gsLst>
              <a:gs pos="49000">
                <a:srgbClr val="89FB21"/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ยุ</a:t>
            </a:r>
            <a:r>
              <a:rPr lang="th-TH" sz="24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เอส</a:t>
            </a:r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บี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USB 2.0 Port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1148600" y="5786147"/>
            <a:ext cx="2522199" cy="784083"/>
          </a:xfrm>
          <a:prstGeom prst="roundRect">
            <a:avLst/>
          </a:prstGeom>
          <a:gradFill>
            <a:gsLst>
              <a:gs pos="49000">
                <a:srgbClr val="89FB21"/>
              </a:gs>
              <a:gs pos="83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ลำโพง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AudioinLine</a:t>
            </a:r>
            <a:r>
              <a:rPr lang="en-US" sz="2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Out</a:t>
            </a:r>
            <a:endParaRPr lang="th-TH" sz="2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26" name="ลูกศรเชื่อมต่อแบบตรง 25"/>
          <p:cNvCxnSpPr/>
          <p:nvPr/>
        </p:nvCxnSpPr>
        <p:spPr>
          <a:xfrm>
            <a:off x="3606698" y="1517570"/>
            <a:ext cx="650273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>
            <a:off x="3606698" y="2455508"/>
            <a:ext cx="650273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>
            <a:off x="3606698" y="3573016"/>
            <a:ext cx="650273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/>
          <p:nvPr/>
        </p:nvCxnSpPr>
        <p:spPr>
          <a:xfrm>
            <a:off x="3120911" y="4668329"/>
            <a:ext cx="650273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>
            <a:stCxn id="13" idx="3"/>
          </p:cNvCxnSpPr>
          <p:nvPr/>
        </p:nvCxnSpPr>
        <p:spPr>
          <a:xfrm flipV="1">
            <a:off x="3670799" y="5786149"/>
            <a:ext cx="685177" cy="39204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 flipH="1">
            <a:off x="5076056" y="1573749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/>
          <p:nvPr/>
        </p:nvCxnSpPr>
        <p:spPr>
          <a:xfrm flipH="1">
            <a:off x="5133853" y="2924944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>
          <a:xfrm flipH="1">
            <a:off x="5080814" y="5085184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/>
          <p:nvPr/>
        </p:nvCxnSpPr>
        <p:spPr>
          <a:xfrm flipH="1" flipV="1">
            <a:off x="5264169" y="5786148"/>
            <a:ext cx="570440" cy="3791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วงเล็บปีกกาซ้าย 16"/>
          <p:cNvSpPr/>
          <p:nvPr/>
        </p:nvSpPr>
        <p:spPr>
          <a:xfrm>
            <a:off x="3842883" y="4258549"/>
            <a:ext cx="325137" cy="789174"/>
          </a:xfrm>
          <a:prstGeom prst="leftBrace">
            <a:avLst>
              <a:gd name="adj1" fmla="val 8333"/>
              <a:gd name="adj2" fmla="val 51756"/>
            </a:avLst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39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860</Words>
  <Application>Microsoft Office PowerPoint</Application>
  <PresentationFormat>นำเสนอทางหน้าจอ (4:3)</PresentationFormat>
  <Paragraphs>144</Paragraphs>
  <Slides>25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25</vt:i4>
      </vt:variant>
    </vt:vector>
  </HeadingPairs>
  <TitlesOfParts>
    <vt:vector size="26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ple jung</dc:creator>
  <cp:lastModifiedBy>Windows User</cp:lastModifiedBy>
  <cp:revision>62</cp:revision>
  <dcterms:created xsi:type="dcterms:W3CDTF">2014-05-20T18:30:40Z</dcterms:created>
  <dcterms:modified xsi:type="dcterms:W3CDTF">2016-04-26T08:09:39Z</dcterms:modified>
</cp:coreProperties>
</file>